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996600"/>
    <a:srgbClr val="666633"/>
    <a:srgbClr val="CCFFFF"/>
    <a:srgbClr val="FFFF99"/>
    <a:srgbClr val="99FF99"/>
    <a:srgbClr val="FF9999"/>
    <a:srgbClr val="FF7C80"/>
    <a:srgbClr val="FF505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3"/>
  </p:normalViewPr>
  <p:slideViewPr>
    <p:cSldViewPr snapToGrid="0" snapToObjects="1">
      <p:cViewPr varScale="1">
        <p:scale>
          <a:sx n="81" d="100"/>
          <a:sy n="81" d="100"/>
        </p:scale>
        <p:origin x="84"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EBEC2-79EE-EB40-A3B3-7E72E8DA2DE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ECD6308-B991-3F4B-B921-82EB5ACE36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FFF2C67-CD94-7547-8C74-382595FCFBDB}"/>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5" name="Footer Placeholder 4">
            <a:extLst>
              <a:ext uri="{FF2B5EF4-FFF2-40B4-BE49-F238E27FC236}">
                <a16:creationId xmlns:a16="http://schemas.microsoft.com/office/drawing/2014/main" id="{79290067-AE1D-E647-82A4-D796315E0F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803231-D4DA-7A44-A04E-D0531AE2D269}"/>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3632292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6F3D9-397A-C644-AB50-08DD09EA06F0}"/>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8CF6BAA4-9004-6540-BB12-CA1BF55FDE6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F9BD84-E1D6-C449-A77F-F8BA7891276E}"/>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5" name="Footer Placeholder 4">
            <a:extLst>
              <a:ext uri="{FF2B5EF4-FFF2-40B4-BE49-F238E27FC236}">
                <a16:creationId xmlns:a16="http://schemas.microsoft.com/office/drawing/2014/main" id="{7F963C81-9395-C841-A9DB-B7A6D7206F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37A7F1-D6FB-B943-B58B-5F2EFF7A2D62}"/>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267423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941DBFF-87EB-BA40-9C73-B056C94B3FC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75C1B62-0A0D-A54C-B953-8E1949C39ED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700B10B-CF0B-6844-97CB-7F94343A5AE7}"/>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5" name="Footer Placeholder 4">
            <a:extLst>
              <a:ext uri="{FF2B5EF4-FFF2-40B4-BE49-F238E27FC236}">
                <a16:creationId xmlns:a16="http://schemas.microsoft.com/office/drawing/2014/main" id="{6AC4F044-39FA-884A-B52B-CF012AA7D01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084DE27-A5E5-FF44-AF49-73E03F8A94AF}"/>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1231510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493E3-D6B0-6342-9C38-EFCCDCE43DA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3EBB607-1793-744C-B476-126D698D15E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DBC584D-E9E3-9A4B-BD0B-EAEB35502661}"/>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5" name="Footer Placeholder 4">
            <a:extLst>
              <a:ext uri="{FF2B5EF4-FFF2-40B4-BE49-F238E27FC236}">
                <a16:creationId xmlns:a16="http://schemas.microsoft.com/office/drawing/2014/main" id="{511A4215-6BB7-AC4B-BEF7-4653EC1C98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FE57E84-E784-6E48-86F4-66DE937BEABD}"/>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2827177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BE4F9-1835-3941-8298-FEAD8F4C9E0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C9DE97E-1588-8C49-B07E-4092A44192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F4CEE26-2BF1-D841-9144-6D778C93FEB5}"/>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5" name="Footer Placeholder 4">
            <a:extLst>
              <a:ext uri="{FF2B5EF4-FFF2-40B4-BE49-F238E27FC236}">
                <a16:creationId xmlns:a16="http://schemas.microsoft.com/office/drawing/2014/main" id="{6A5E199A-5EFE-4844-BCCE-5C7229B51B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1C0F40-CAAD-194B-A287-C79A6925AC57}"/>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130164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B0BF9-853D-744F-AD59-9F86A99E326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C2F9D5C-E7FE-8740-8AF6-104D6620CC4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C12302A-05B2-F345-BE94-FF44DA2B7A1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42FFE81-9F3E-B04F-898A-22612034F3BD}"/>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6" name="Footer Placeholder 5">
            <a:extLst>
              <a:ext uri="{FF2B5EF4-FFF2-40B4-BE49-F238E27FC236}">
                <a16:creationId xmlns:a16="http://schemas.microsoft.com/office/drawing/2014/main" id="{85F7D8D7-D8C6-D446-A1C3-EBC4F66CC65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379899-C594-434B-BDE8-A0D47FE367AC}"/>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1120077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9ED03-5EA2-BD47-BC6A-DD7CADCD898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91AB46D-C55C-AD42-84E2-D551B6E319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DCA7F8-96DE-B241-B268-C265CD35277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DAA9AFA-6098-D24B-BE39-990601F295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894010C-1365-7C4E-9D78-AD3A57E6500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8DA8425-527A-AF47-B3FE-BF8BEF3192B3}"/>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8" name="Footer Placeholder 7">
            <a:extLst>
              <a:ext uri="{FF2B5EF4-FFF2-40B4-BE49-F238E27FC236}">
                <a16:creationId xmlns:a16="http://schemas.microsoft.com/office/drawing/2014/main" id="{1552BBCC-BB56-8748-B632-ABD54550864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B1987AF-FD3F-114F-A3F2-18206E0E72E9}"/>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3164382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7F77-54C2-4144-B795-4876480E0CF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D50A1DE-68D1-E44B-B8AE-91A3E393B38D}"/>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4" name="Footer Placeholder 3">
            <a:extLst>
              <a:ext uri="{FF2B5EF4-FFF2-40B4-BE49-F238E27FC236}">
                <a16:creationId xmlns:a16="http://schemas.microsoft.com/office/drawing/2014/main" id="{5580E9BA-E23A-DD4C-8A95-DF33A45BC85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F51821B-C45F-E446-A670-54951B36BB03}"/>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2426927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F7A250-B756-AB43-BD3C-209333A87EA6}"/>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3" name="Footer Placeholder 2">
            <a:extLst>
              <a:ext uri="{FF2B5EF4-FFF2-40B4-BE49-F238E27FC236}">
                <a16:creationId xmlns:a16="http://schemas.microsoft.com/office/drawing/2014/main" id="{A27ED721-9462-A64B-95A6-A312F398327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75253B8-6D00-4940-8E01-34C631813A07}"/>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1550770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BED95-D7CC-464F-9D56-C5D5F8592B4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037E045-6C66-A442-B404-3C849398E2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FCBD01A-C38A-4C41-840B-1650A84B83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CC8DABA-CA1D-244B-A17E-E10108B8BA28}"/>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6" name="Footer Placeholder 5">
            <a:extLst>
              <a:ext uri="{FF2B5EF4-FFF2-40B4-BE49-F238E27FC236}">
                <a16:creationId xmlns:a16="http://schemas.microsoft.com/office/drawing/2014/main" id="{C0229AB2-069F-6B46-A236-9BC8647DA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C70B76C-99EA-0B41-8AED-EB5CC6A8CDD3}"/>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70018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57B51-21A3-3B49-9890-E1CA7A44EEA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423E1026-19F4-D44C-9BA5-8F982A1409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A5C7B3E-99A9-D040-BED1-A57F9B6424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0284E50-0A36-A941-AFC5-CB0E1F1562B5}"/>
              </a:ext>
            </a:extLst>
          </p:cNvPr>
          <p:cNvSpPr>
            <a:spLocks noGrp="1"/>
          </p:cNvSpPr>
          <p:nvPr>
            <p:ph type="dt" sz="half" idx="10"/>
          </p:nvPr>
        </p:nvSpPr>
        <p:spPr/>
        <p:txBody>
          <a:bodyPr/>
          <a:lstStyle/>
          <a:p>
            <a:fld id="{854DC218-A247-C249-9EB1-54424C0B33BA}" type="datetimeFigureOut">
              <a:rPr lang="en-US" smtClean="0"/>
              <a:t>9/7/2025</a:t>
            </a:fld>
            <a:endParaRPr lang="en-US" dirty="0"/>
          </a:p>
        </p:txBody>
      </p:sp>
      <p:sp>
        <p:nvSpPr>
          <p:cNvPr id="6" name="Footer Placeholder 5">
            <a:extLst>
              <a:ext uri="{FF2B5EF4-FFF2-40B4-BE49-F238E27FC236}">
                <a16:creationId xmlns:a16="http://schemas.microsoft.com/office/drawing/2014/main" id="{607AA311-7F84-234C-83F7-AA1674EA70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F35D2F-F214-8341-8408-DE1B56B7935E}"/>
              </a:ext>
            </a:extLst>
          </p:cNvPr>
          <p:cNvSpPr>
            <a:spLocks noGrp="1"/>
          </p:cNvSpPr>
          <p:nvPr>
            <p:ph type="sldNum" sz="quarter" idx="12"/>
          </p:nvPr>
        </p:nvSpPr>
        <p:spPr/>
        <p:txBody>
          <a:bodyPr/>
          <a:lstStyle/>
          <a:p>
            <a:fld id="{93419441-9C93-1141-8F74-25A509CBEF0C}" type="slidenum">
              <a:rPr lang="en-US" smtClean="0"/>
              <a:t>‹#›</a:t>
            </a:fld>
            <a:endParaRPr lang="en-US" dirty="0"/>
          </a:p>
        </p:txBody>
      </p:sp>
    </p:spTree>
    <p:extLst>
      <p:ext uri="{BB962C8B-B14F-4D97-AF65-F5344CB8AC3E}">
        <p14:creationId xmlns:p14="http://schemas.microsoft.com/office/powerpoint/2010/main" val="4278635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40">
          <a:fgClr>
            <a:srgbClr val="FF9999"/>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54F42B-019A-464F-9EF4-A2B8296873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205C572-FF61-7C46-9D2D-D61B17E6E2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39543D0-40FF-C847-994C-6375ADB6A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DC218-A247-C249-9EB1-54424C0B33BA}" type="datetimeFigureOut">
              <a:rPr lang="en-US" smtClean="0"/>
              <a:t>9/7/2025</a:t>
            </a:fld>
            <a:endParaRPr lang="en-US" dirty="0"/>
          </a:p>
        </p:txBody>
      </p:sp>
      <p:sp>
        <p:nvSpPr>
          <p:cNvPr id="5" name="Footer Placeholder 4">
            <a:extLst>
              <a:ext uri="{FF2B5EF4-FFF2-40B4-BE49-F238E27FC236}">
                <a16:creationId xmlns:a16="http://schemas.microsoft.com/office/drawing/2014/main" id="{C59C0C7F-501A-0948-A7DB-C86A1EF189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65EC80A-2B30-9B48-9B4D-E493336BC5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19441-9C93-1141-8F74-25A509CBEF0C}" type="slidenum">
              <a:rPr lang="en-US" smtClean="0"/>
              <a:t>‹#›</a:t>
            </a:fld>
            <a:endParaRPr lang="en-US" dirty="0"/>
          </a:p>
        </p:txBody>
      </p:sp>
    </p:spTree>
    <p:extLst>
      <p:ext uri="{BB962C8B-B14F-4D97-AF65-F5344CB8AC3E}">
        <p14:creationId xmlns:p14="http://schemas.microsoft.com/office/powerpoint/2010/main" val="309337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avrocheblog.blogspot.com/2012/05/maurice-nel-paese-dei-mostri-selvaggi.html"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hyperlink" Target="mailto:admin@slingsby.n-yorks.sch.uk"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9000" b="-9000"/>
          </a:stretch>
        </a:blipFill>
        <a:effectLst/>
      </p:bgPr>
    </p:bg>
    <p:spTree>
      <p:nvGrpSpPr>
        <p:cNvPr id="1" name=""/>
        <p:cNvGrpSpPr/>
        <p:nvPr/>
      </p:nvGrpSpPr>
      <p:grpSpPr>
        <a:xfrm>
          <a:off x="0" y="0"/>
          <a:ext cx="0" cy="0"/>
          <a:chOff x="0" y="0"/>
          <a:chExt cx="0" cy="0"/>
        </a:xfrm>
      </p:grpSpPr>
      <p:pic>
        <p:nvPicPr>
          <p:cNvPr id="2049" name="Picture 1" descr="page1image1108495136">
            <a:extLst>
              <a:ext uri="{FF2B5EF4-FFF2-40B4-BE49-F238E27FC236}">
                <a16:creationId xmlns:a16="http://schemas.microsoft.com/office/drawing/2014/main" id="{9CB16132-6438-034F-9E2B-D80206E8AA3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8380" y="230409"/>
            <a:ext cx="1737769" cy="1376313"/>
          </a:xfrm>
          <a:prstGeom prst="rect">
            <a:avLst/>
          </a:prstGeom>
          <a:noFill/>
          <a:ln w="38100">
            <a:solidFill>
              <a:srgbClr val="CC9900"/>
            </a:solidFill>
          </a:ln>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477BF4C0-828F-6146-9A7F-FF53F02AA2EF}"/>
              </a:ext>
            </a:extLst>
          </p:cNvPr>
          <p:cNvSpPr>
            <a:spLocks noChangeArrowheads="1"/>
          </p:cNvSpPr>
          <p:nvPr/>
        </p:nvSpPr>
        <p:spPr bwMode="auto">
          <a:xfrm>
            <a:off x="238803" y="145891"/>
            <a:ext cx="4614888" cy="1631216"/>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1400" b="1" i="0" u="none" strike="noStrike" cap="none" normalizeH="0" baseline="0" dirty="0">
                <a:ln>
                  <a:noFill/>
                </a:ln>
                <a:solidFill>
                  <a:schemeClr val="tx1"/>
                </a:solidFill>
                <a:effectLst/>
                <a:latin typeface="Comic Sans MS" panose="030F0702030302020204" pitchFamily="66" charset="0"/>
              </a:rPr>
              <a:t>Slingsby CP School</a:t>
            </a:r>
            <a:br>
              <a:rPr kumimoji="0" lang="en-US" altLang="en-US" sz="1400" b="1" i="0" u="none" strike="noStrike" cap="none" normalizeH="0" baseline="0" dirty="0">
                <a:ln>
                  <a:noFill/>
                </a:ln>
                <a:solidFill>
                  <a:schemeClr val="tx1"/>
                </a:solidFill>
                <a:effectLst/>
                <a:latin typeface="Comic Sans MS" panose="030F0702030302020204" pitchFamily="66" charset="0"/>
              </a:rPr>
            </a:br>
            <a:r>
              <a:rPr kumimoji="0" lang="en-US" altLang="en-US" sz="1400" b="1" i="0" u="none" strike="noStrike" cap="none" normalizeH="0" baseline="0" dirty="0">
                <a:ln>
                  <a:noFill/>
                </a:ln>
                <a:solidFill>
                  <a:schemeClr val="tx1"/>
                </a:solidFill>
                <a:effectLst/>
                <a:latin typeface="Comic Sans MS" panose="030F0702030302020204" pitchFamily="66" charset="0"/>
              </a:rPr>
              <a:t>Class 1 Curriculum Newsletter</a:t>
            </a:r>
          </a:p>
          <a:p>
            <a:pPr lvl="0" eaLnBrk="0" fontAlgn="base" hangingPunct="0">
              <a:spcBef>
                <a:spcPct val="0"/>
              </a:spcBef>
              <a:spcAft>
                <a:spcPct val="0"/>
              </a:spcAft>
            </a:pPr>
            <a:r>
              <a:rPr lang="en-US" altLang="en-US" sz="1400" b="1" dirty="0">
                <a:latin typeface="Comic Sans MS" panose="030F0702030302020204" pitchFamily="66" charset="0"/>
              </a:rPr>
              <a:t>Autumn 1</a:t>
            </a:r>
            <a:endParaRPr kumimoji="0" lang="en-US" altLang="en-US" sz="1400" b="1" i="0" u="none" strike="noStrike" cap="none" normalizeH="0" baseline="0" dirty="0">
              <a:ln>
                <a:noFill/>
              </a:ln>
              <a:solidFill>
                <a:schemeClr val="tx1"/>
              </a:solidFill>
              <a:effectLst/>
              <a:latin typeface="Comic Sans MS" panose="030F0702030302020204" pitchFamily="66" charset="0"/>
            </a:endParaRPr>
          </a:p>
          <a:p>
            <a:pPr lvl="0" eaLnBrk="0" fontAlgn="base" hangingPunct="0">
              <a:spcBef>
                <a:spcPct val="0"/>
              </a:spcBef>
              <a:spcAft>
                <a:spcPct val="0"/>
              </a:spcAft>
            </a:pPr>
            <a:endParaRPr lang="en-US" altLang="en-US" sz="2800" b="1" dirty="0">
              <a:latin typeface="Times" pitchFamily="2" charset="0"/>
            </a:endParaRPr>
          </a:p>
          <a:p>
            <a:pPr lvl="0" eaLnBrk="0" fontAlgn="base" hangingPunct="0">
              <a:spcBef>
                <a:spcPct val="0"/>
              </a:spcBef>
              <a:spcAft>
                <a:spcPct val="0"/>
              </a:spcAft>
            </a:pPr>
            <a:endParaRPr kumimoji="0" lang="en-US" altLang="en-US" sz="1200" b="0" i="0" u="none" strike="noStrike" cap="none" normalizeH="0" baseline="0" dirty="0">
              <a:ln>
                <a:noFill/>
              </a:ln>
              <a:solidFill>
                <a:schemeClr val="tx1"/>
              </a:solidFill>
              <a:effectLst/>
            </a:endParaRPr>
          </a:p>
          <a:p>
            <a:pPr lvl="0" eaLnBrk="0" fontAlgn="base" hangingPunct="0">
              <a:spcBef>
                <a:spcPct val="0"/>
              </a:spcBef>
              <a:spcAft>
                <a:spcPct val="0"/>
              </a:spcAft>
            </a:pPr>
            <a:endParaRPr lang="en-US" altLang="en-US" b="1" dirty="0">
              <a:latin typeface="Times" pitchFamily="2" charset="0"/>
            </a:endParaRPr>
          </a:p>
        </p:txBody>
      </p:sp>
      <p:sp>
        <p:nvSpPr>
          <p:cNvPr id="11" name="TextBox 10">
            <a:extLst>
              <a:ext uri="{FF2B5EF4-FFF2-40B4-BE49-F238E27FC236}">
                <a16:creationId xmlns:a16="http://schemas.microsoft.com/office/drawing/2014/main" id="{F333F52E-79E1-A644-A07F-4355FFBE9721}"/>
              </a:ext>
            </a:extLst>
          </p:cNvPr>
          <p:cNvSpPr txBox="1"/>
          <p:nvPr/>
        </p:nvSpPr>
        <p:spPr>
          <a:xfrm>
            <a:off x="238803" y="4199775"/>
            <a:ext cx="3792610" cy="646331"/>
          </a:xfrm>
          <a:prstGeom prst="rect">
            <a:avLst/>
          </a:prstGeom>
          <a:solidFill>
            <a:srgbClr val="666633"/>
          </a:solidFill>
          <a:ln w="28575">
            <a:solidFill>
              <a:srgbClr val="CC9900"/>
            </a:solidFill>
          </a:ln>
        </p:spPr>
        <p:txBody>
          <a:bodyPr wrap="square" rtlCol="0">
            <a:spAutoFit/>
          </a:bodyPr>
          <a:lstStyle/>
          <a:p>
            <a:pPr lvl="0" eaLnBrk="0" fontAlgn="base" hangingPunct="0">
              <a:spcBef>
                <a:spcPct val="0"/>
              </a:spcBef>
              <a:spcAft>
                <a:spcPct val="0"/>
              </a:spcAft>
            </a:pPr>
            <a:r>
              <a:rPr lang="en-US" altLang="en-US" sz="1200" b="1" dirty="0">
                <a:latin typeface="Comic Sans MS" panose="030F0702030302020204" pitchFamily="66" charset="0"/>
              </a:rPr>
              <a:t>History (Past and Present)</a:t>
            </a:r>
          </a:p>
          <a:p>
            <a:pPr lvl="0" eaLnBrk="0" fontAlgn="base" hangingPunct="0">
              <a:spcBef>
                <a:spcPct val="0"/>
              </a:spcBef>
              <a:spcAft>
                <a:spcPct val="0"/>
              </a:spcAft>
            </a:pPr>
            <a:r>
              <a:rPr lang="en-US" altLang="en-US" sz="1200" b="1" dirty="0">
                <a:latin typeface="Comic Sans MS" panose="030F0702030302020204" pitchFamily="66" charset="0"/>
              </a:rPr>
              <a:t>Year 1</a:t>
            </a:r>
            <a:r>
              <a:rPr lang="en-US" altLang="en-US" sz="1200" dirty="0">
                <a:latin typeface="Comic Sans MS" panose="030F0702030302020204" pitchFamily="66" charset="0"/>
              </a:rPr>
              <a:t>: How am I making history?</a:t>
            </a:r>
          </a:p>
          <a:p>
            <a:pPr lvl="0" eaLnBrk="0" fontAlgn="base" hangingPunct="0">
              <a:spcBef>
                <a:spcPct val="0"/>
              </a:spcBef>
              <a:spcAft>
                <a:spcPct val="0"/>
              </a:spcAft>
            </a:pPr>
            <a:r>
              <a:rPr lang="en-US" altLang="en-US" sz="1200" b="1" dirty="0">
                <a:latin typeface="Comic Sans MS" panose="030F0702030302020204" pitchFamily="66" charset="0"/>
              </a:rPr>
              <a:t>EYFS: </a:t>
            </a:r>
            <a:r>
              <a:rPr lang="en-US" altLang="en-US" sz="1200" dirty="0">
                <a:latin typeface="Comic Sans MS" panose="030F0702030302020204" pitchFamily="66" charset="0"/>
              </a:rPr>
              <a:t>How have I changed?</a:t>
            </a:r>
          </a:p>
        </p:txBody>
      </p:sp>
      <p:sp>
        <p:nvSpPr>
          <p:cNvPr id="14" name="TextBox 13">
            <a:extLst>
              <a:ext uri="{FF2B5EF4-FFF2-40B4-BE49-F238E27FC236}">
                <a16:creationId xmlns:a16="http://schemas.microsoft.com/office/drawing/2014/main" id="{6C011039-D229-0348-8B92-1F6AED6C688D}"/>
              </a:ext>
            </a:extLst>
          </p:cNvPr>
          <p:cNvSpPr txBox="1"/>
          <p:nvPr/>
        </p:nvSpPr>
        <p:spPr>
          <a:xfrm>
            <a:off x="7961483" y="1920129"/>
            <a:ext cx="3402829" cy="461665"/>
          </a:xfrm>
          <a:prstGeom prst="rect">
            <a:avLst/>
          </a:prstGeom>
          <a:solidFill>
            <a:schemeClr val="accent4">
              <a:lumMod val="60000"/>
              <a:lumOff val="40000"/>
            </a:schemeClr>
          </a:solidFill>
          <a:ln w="28575">
            <a:solidFill>
              <a:srgbClr val="CC9900"/>
            </a:solidFill>
          </a:ln>
        </p:spPr>
        <p:txBody>
          <a:bodyPr wrap="square" rtlCol="0">
            <a:spAutoFit/>
          </a:bodyPr>
          <a:lstStyle/>
          <a:p>
            <a:pPr lvl="0" eaLnBrk="0" fontAlgn="base" hangingPunct="0">
              <a:spcBef>
                <a:spcPct val="0"/>
              </a:spcBef>
              <a:spcAft>
                <a:spcPct val="0"/>
              </a:spcAft>
            </a:pPr>
            <a:r>
              <a:rPr kumimoji="0" lang="en-US" altLang="en-US" sz="1200" b="1" i="0" u="none" strike="noStrike" cap="none" normalizeH="0" baseline="0" dirty="0">
                <a:ln>
                  <a:noFill/>
                </a:ln>
                <a:solidFill>
                  <a:schemeClr val="tx1"/>
                </a:solidFill>
                <a:effectLst/>
                <a:latin typeface="Comic Sans MS" panose="030F0702030302020204" pitchFamily="66" charset="0"/>
              </a:rPr>
              <a:t>R.E (</a:t>
            </a:r>
            <a:r>
              <a:rPr lang="en-US" altLang="en-US" sz="1200" b="1" dirty="0">
                <a:latin typeface="Comic Sans MS" panose="030F0702030302020204" pitchFamily="66" charset="0"/>
              </a:rPr>
              <a:t>People, Culture and Communities</a:t>
            </a:r>
            <a:r>
              <a:rPr kumimoji="0" lang="en-US" altLang="en-US" sz="1200" b="1" i="0" u="none" strike="noStrike" cap="none" normalizeH="0" baseline="0" dirty="0">
                <a:ln>
                  <a:noFill/>
                </a:ln>
                <a:solidFill>
                  <a:schemeClr val="tx1"/>
                </a:solidFill>
                <a:effectLst/>
                <a:latin typeface="Comic Sans MS" panose="030F0702030302020204" pitchFamily="66" charset="0"/>
              </a:rPr>
              <a:t>)</a:t>
            </a:r>
          </a:p>
          <a:p>
            <a:pPr lvl="0" eaLnBrk="0" fontAlgn="base" hangingPunct="0">
              <a:spcBef>
                <a:spcPct val="0"/>
              </a:spcBef>
              <a:spcAft>
                <a:spcPct val="0"/>
              </a:spcAft>
            </a:pPr>
            <a:r>
              <a:rPr lang="en-US" altLang="en-US" sz="1200" dirty="0">
                <a:latin typeface="Comic Sans MS" panose="030F0702030302020204" pitchFamily="66" charset="0"/>
              </a:rPr>
              <a:t>Who is a Christian and what do they believe?</a:t>
            </a:r>
            <a:endParaRPr kumimoji="0" lang="en-US" altLang="en-US" sz="1200" i="0" u="none" strike="noStrike" cap="none" normalizeH="0" baseline="0" dirty="0">
              <a:ln>
                <a:noFill/>
              </a:ln>
              <a:solidFill>
                <a:schemeClr val="tx1"/>
              </a:solidFill>
              <a:effectLst/>
              <a:latin typeface="Comic Sans MS" panose="030F0702030302020204" pitchFamily="66" charset="0"/>
            </a:endParaRPr>
          </a:p>
        </p:txBody>
      </p:sp>
      <p:sp>
        <p:nvSpPr>
          <p:cNvPr id="15" name="TextBox 14">
            <a:extLst>
              <a:ext uri="{FF2B5EF4-FFF2-40B4-BE49-F238E27FC236}">
                <a16:creationId xmlns:a16="http://schemas.microsoft.com/office/drawing/2014/main" id="{95063BFE-82F2-CF4B-9551-F1D06CD284E1}"/>
              </a:ext>
            </a:extLst>
          </p:cNvPr>
          <p:cNvSpPr txBox="1"/>
          <p:nvPr/>
        </p:nvSpPr>
        <p:spPr>
          <a:xfrm>
            <a:off x="8589968" y="3414492"/>
            <a:ext cx="3236181" cy="646331"/>
          </a:xfrm>
          <a:prstGeom prst="rect">
            <a:avLst/>
          </a:prstGeom>
          <a:solidFill>
            <a:schemeClr val="accent2">
              <a:lumMod val="60000"/>
              <a:lumOff val="40000"/>
            </a:schemeClr>
          </a:solidFill>
          <a:ln w="28575">
            <a:solidFill>
              <a:srgbClr val="CC9900"/>
            </a:solidFill>
          </a:ln>
        </p:spPr>
        <p:txBody>
          <a:bodyPr wrap="square" rtlCol="0">
            <a:spAutoFit/>
          </a:bodyPr>
          <a:lstStyle/>
          <a:p>
            <a:pPr lvl="0" eaLnBrk="0" fontAlgn="base" hangingPunct="0">
              <a:spcBef>
                <a:spcPct val="0"/>
              </a:spcBef>
              <a:spcAft>
                <a:spcPct val="0"/>
              </a:spcAft>
            </a:pPr>
            <a:r>
              <a:rPr lang="en-US" altLang="en-US" sz="1200" b="1" dirty="0">
                <a:latin typeface="Comic Sans MS" panose="030F0702030302020204" pitchFamily="66" charset="0"/>
              </a:rPr>
              <a:t>PSHE(incorporating RSE)(PSED)</a:t>
            </a:r>
          </a:p>
          <a:p>
            <a:pPr lvl="0" eaLnBrk="0" fontAlgn="base" hangingPunct="0">
              <a:spcBef>
                <a:spcPct val="0"/>
              </a:spcBef>
              <a:spcAft>
                <a:spcPct val="0"/>
              </a:spcAft>
            </a:pPr>
            <a:r>
              <a:rPr lang="en-US" altLang="en-US" sz="1200" b="1" dirty="0">
                <a:latin typeface="Comic Sans MS" panose="030F0702030302020204" pitchFamily="66" charset="0"/>
              </a:rPr>
              <a:t>Year 1:</a:t>
            </a:r>
            <a:r>
              <a:rPr lang="en-US" altLang="en-US" sz="1200" dirty="0">
                <a:latin typeface="Comic Sans MS" panose="030F0702030302020204" pitchFamily="66" charset="0"/>
              </a:rPr>
              <a:t>Introduction to PSHE</a:t>
            </a:r>
          </a:p>
          <a:p>
            <a:pPr lvl="0" eaLnBrk="0" fontAlgn="base" hangingPunct="0">
              <a:spcBef>
                <a:spcPct val="0"/>
              </a:spcBef>
              <a:spcAft>
                <a:spcPct val="0"/>
              </a:spcAft>
            </a:pPr>
            <a:r>
              <a:rPr lang="en-US" altLang="en-US" sz="1200" b="1" dirty="0">
                <a:latin typeface="Comic Sans MS" panose="030F0702030302020204" pitchFamily="66" charset="0"/>
              </a:rPr>
              <a:t>EYFS: </a:t>
            </a:r>
            <a:r>
              <a:rPr lang="en-US" altLang="en-US" sz="1200" dirty="0">
                <a:latin typeface="Comic Sans MS" panose="030F0702030302020204" pitchFamily="66" charset="0"/>
              </a:rPr>
              <a:t>Pantosaurus!</a:t>
            </a:r>
          </a:p>
        </p:txBody>
      </p:sp>
      <p:sp>
        <p:nvSpPr>
          <p:cNvPr id="16" name="TextBox 15">
            <a:extLst>
              <a:ext uri="{FF2B5EF4-FFF2-40B4-BE49-F238E27FC236}">
                <a16:creationId xmlns:a16="http://schemas.microsoft.com/office/drawing/2014/main" id="{62010BBB-E2D6-9A41-9A55-263A92352AC2}"/>
              </a:ext>
            </a:extLst>
          </p:cNvPr>
          <p:cNvSpPr txBox="1"/>
          <p:nvPr/>
        </p:nvSpPr>
        <p:spPr>
          <a:xfrm>
            <a:off x="4612415" y="4199775"/>
            <a:ext cx="5302493" cy="830997"/>
          </a:xfrm>
          <a:prstGeom prst="rect">
            <a:avLst/>
          </a:prstGeom>
          <a:solidFill>
            <a:schemeClr val="accent6">
              <a:lumMod val="60000"/>
              <a:lumOff val="40000"/>
            </a:schemeClr>
          </a:solidFill>
          <a:ln w="28575">
            <a:solidFill>
              <a:srgbClr val="CC9900"/>
            </a:solidFill>
          </a:ln>
        </p:spPr>
        <p:txBody>
          <a:bodyPr wrap="square" rtlCol="0">
            <a:spAutoFit/>
          </a:bodyPr>
          <a:lstStyle/>
          <a:p>
            <a:pPr lvl="0" eaLnBrk="0" fontAlgn="base" hangingPunct="0">
              <a:spcBef>
                <a:spcPct val="0"/>
              </a:spcBef>
              <a:spcAft>
                <a:spcPct val="0"/>
              </a:spcAft>
            </a:pPr>
            <a:r>
              <a:rPr lang="en-US" altLang="en-US" sz="1200" b="1" dirty="0">
                <a:latin typeface="Comic Sans MS" panose="030F0702030302020204" pitchFamily="66" charset="0"/>
              </a:rPr>
              <a:t>Maths (number and numerical patterns)</a:t>
            </a:r>
          </a:p>
          <a:p>
            <a:pPr lvl="0" eaLnBrk="0" fontAlgn="base" hangingPunct="0">
              <a:spcBef>
                <a:spcPct val="0"/>
              </a:spcBef>
              <a:spcAft>
                <a:spcPct val="0"/>
              </a:spcAft>
            </a:pPr>
            <a:r>
              <a:rPr lang="en-US" altLang="en-US" sz="1200" b="1" dirty="0">
                <a:latin typeface="Comic Sans MS" panose="030F0702030302020204" pitchFamily="66" charset="0"/>
              </a:rPr>
              <a:t>Year 1: </a:t>
            </a:r>
            <a:r>
              <a:rPr lang="en-US" altLang="en-US" sz="1200" dirty="0">
                <a:latin typeface="Comic Sans MS" panose="030F0702030302020204" pitchFamily="66" charset="0"/>
              </a:rPr>
              <a:t>Place value within 10; addition and subtraction within 10</a:t>
            </a:r>
            <a:r>
              <a:rPr lang="en-US" altLang="en-US" sz="1200" b="1" dirty="0">
                <a:latin typeface="Comic Sans MS" panose="030F0702030302020204" pitchFamily="66" charset="0"/>
              </a:rPr>
              <a:t>.</a:t>
            </a:r>
          </a:p>
          <a:p>
            <a:pPr lvl="0" eaLnBrk="0" fontAlgn="base" hangingPunct="0">
              <a:spcBef>
                <a:spcPct val="0"/>
              </a:spcBef>
              <a:spcAft>
                <a:spcPct val="0"/>
              </a:spcAft>
            </a:pPr>
            <a:r>
              <a:rPr lang="en-US" altLang="en-US" sz="1200" b="1" dirty="0">
                <a:latin typeface="Comic Sans MS" panose="030F0702030302020204" pitchFamily="66" charset="0"/>
              </a:rPr>
              <a:t>EYFS: </a:t>
            </a:r>
            <a:r>
              <a:rPr lang="en-US" altLang="en-US" sz="1200" dirty="0">
                <a:latin typeface="Comic Sans MS" panose="030F0702030302020204" pitchFamily="66" charset="0"/>
              </a:rPr>
              <a:t>Match, sort and compare, measure and patterns, compare, represent and subitise number 1-3.</a:t>
            </a:r>
          </a:p>
        </p:txBody>
      </p:sp>
      <p:sp>
        <p:nvSpPr>
          <p:cNvPr id="17" name="TextBox 16">
            <a:extLst>
              <a:ext uri="{FF2B5EF4-FFF2-40B4-BE49-F238E27FC236}">
                <a16:creationId xmlns:a16="http://schemas.microsoft.com/office/drawing/2014/main" id="{E8500C83-B0A6-DA45-B0BC-AB5991DDEF90}"/>
              </a:ext>
            </a:extLst>
          </p:cNvPr>
          <p:cNvSpPr txBox="1"/>
          <p:nvPr/>
        </p:nvSpPr>
        <p:spPr>
          <a:xfrm>
            <a:off x="5328458" y="859490"/>
            <a:ext cx="2360472" cy="1200329"/>
          </a:xfrm>
          <a:prstGeom prst="rect">
            <a:avLst/>
          </a:prstGeom>
          <a:solidFill>
            <a:srgbClr val="666633"/>
          </a:solidFill>
          <a:ln w="28575">
            <a:solidFill>
              <a:srgbClr val="CC9900"/>
            </a:solidFill>
          </a:ln>
        </p:spPr>
        <p:txBody>
          <a:bodyPr wrap="square" rtlCol="0">
            <a:spAutoFit/>
          </a:bodyPr>
          <a:lstStyle/>
          <a:p>
            <a:pPr lvl="0" eaLnBrk="0" fontAlgn="base" hangingPunct="0">
              <a:spcBef>
                <a:spcPct val="0"/>
              </a:spcBef>
              <a:spcAft>
                <a:spcPct val="0"/>
              </a:spcAft>
            </a:pPr>
            <a:r>
              <a:rPr lang="en-US" altLang="en-US" sz="1200" b="1" dirty="0">
                <a:latin typeface="Comic Sans MS" panose="030F0702030302020204" pitchFamily="66" charset="0"/>
              </a:rPr>
              <a:t>P.E (Gross and fine motor skills) </a:t>
            </a:r>
          </a:p>
          <a:p>
            <a:pPr lvl="0" eaLnBrk="0" fontAlgn="base" hangingPunct="0">
              <a:spcBef>
                <a:spcPct val="0"/>
              </a:spcBef>
              <a:spcAft>
                <a:spcPct val="0"/>
              </a:spcAft>
            </a:pPr>
            <a:r>
              <a:rPr lang="en-US" altLang="en-US" sz="1200" b="1" dirty="0">
                <a:latin typeface="Comic Sans MS" panose="030F0702030302020204" pitchFamily="66" charset="0"/>
              </a:rPr>
              <a:t>Year 1:</a:t>
            </a:r>
            <a:r>
              <a:rPr lang="en-US" altLang="en-US" sz="1200" dirty="0">
                <a:latin typeface="Comic Sans MS" panose="030F0702030302020204" pitchFamily="66" charset="0"/>
              </a:rPr>
              <a:t>Locomotion (running)</a:t>
            </a:r>
          </a:p>
          <a:p>
            <a:pPr lvl="0" eaLnBrk="0" fontAlgn="base" hangingPunct="0">
              <a:spcBef>
                <a:spcPct val="0"/>
              </a:spcBef>
              <a:spcAft>
                <a:spcPct val="0"/>
              </a:spcAft>
            </a:pPr>
            <a:r>
              <a:rPr lang="en-US" altLang="en-US" sz="1200" b="1" dirty="0">
                <a:latin typeface="Comic Sans MS" panose="030F0702030302020204" pitchFamily="66" charset="0"/>
              </a:rPr>
              <a:t>EYFS: </a:t>
            </a:r>
            <a:r>
              <a:rPr lang="en-US" altLang="en-US" sz="1200" dirty="0">
                <a:latin typeface="Comic Sans MS" panose="030F0702030302020204" pitchFamily="66" charset="0"/>
              </a:rPr>
              <a:t>Moving (running); dressing myself; lines and circles, holding a pencil.</a:t>
            </a:r>
          </a:p>
        </p:txBody>
      </p:sp>
      <p:sp>
        <p:nvSpPr>
          <p:cNvPr id="18" name="TextBox 17">
            <a:extLst>
              <a:ext uri="{FF2B5EF4-FFF2-40B4-BE49-F238E27FC236}">
                <a16:creationId xmlns:a16="http://schemas.microsoft.com/office/drawing/2014/main" id="{15EAAB84-9CD5-7148-A5BD-CD5B4CAEC4B0}"/>
              </a:ext>
            </a:extLst>
          </p:cNvPr>
          <p:cNvSpPr txBox="1"/>
          <p:nvPr/>
        </p:nvSpPr>
        <p:spPr>
          <a:xfrm>
            <a:off x="167924" y="925161"/>
            <a:ext cx="4815025" cy="1384995"/>
          </a:xfrm>
          <a:prstGeom prst="rect">
            <a:avLst/>
          </a:prstGeom>
          <a:solidFill>
            <a:schemeClr val="accent2">
              <a:lumMod val="60000"/>
              <a:lumOff val="40000"/>
            </a:schemeClr>
          </a:solidFill>
          <a:ln w="28575">
            <a:solidFill>
              <a:srgbClr val="CC9900"/>
            </a:solidFill>
          </a:ln>
        </p:spPr>
        <p:txBody>
          <a:bodyPr wrap="square" rtlCol="0">
            <a:spAutoFit/>
          </a:bodyPr>
          <a:lstStyle/>
          <a:p>
            <a:pPr lvl="0" eaLnBrk="0" fontAlgn="base" hangingPunct="0">
              <a:spcBef>
                <a:spcPct val="0"/>
              </a:spcBef>
              <a:spcAft>
                <a:spcPct val="0"/>
              </a:spcAft>
            </a:pPr>
            <a:r>
              <a:rPr lang="en-US" altLang="en-US" sz="1200" b="1" dirty="0">
                <a:latin typeface="Comic Sans MS" panose="030F0702030302020204" pitchFamily="66" charset="0"/>
              </a:rPr>
              <a:t>Literacy (Comprehension, word reading and writing)</a:t>
            </a:r>
          </a:p>
          <a:p>
            <a:pPr lvl="0" eaLnBrk="0" fontAlgn="base" hangingPunct="0">
              <a:spcBef>
                <a:spcPct val="0"/>
              </a:spcBef>
              <a:spcAft>
                <a:spcPct val="0"/>
              </a:spcAft>
            </a:pPr>
            <a:r>
              <a:rPr lang="en-US" altLang="en-US" sz="1200" b="1" dirty="0">
                <a:latin typeface="Comic Sans MS" panose="030F0702030302020204" pitchFamily="66" charset="0"/>
              </a:rPr>
              <a:t>Key Texts: </a:t>
            </a:r>
            <a:r>
              <a:rPr lang="en-US" altLang="en-US" sz="1200" dirty="0">
                <a:latin typeface="Comic Sans MS" panose="030F0702030302020204" pitchFamily="66" charset="0"/>
              </a:rPr>
              <a:t>Where the Wild Things Are; Anansi the Spider</a:t>
            </a:r>
          </a:p>
          <a:p>
            <a:pPr lvl="0" eaLnBrk="0" fontAlgn="base" hangingPunct="0">
              <a:spcBef>
                <a:spcPct val="0"/>
              </a:spcBef>
              <a:spcAft>
                <a:spcPct val="0"/>
              </a:spcAft>
            </a:pPr>
            <a:r>
              <a:rPr lang="en-US" altLang="en-US" sz="1200" b="1" dirty="0">
                <a:latin typeface="Comic Sans MS" panose="030F0702030302020204" pitchFamily="66" charset="0"/>
              </a:rPr>
              <a:t>Story Dough/Drawing Club: </a:t>
            </a:r>
            <a:r>
              <a:rPr lang="en-US" altLang="en-US" sz="1200" dirty="0">
                <a:latin typeface="Comic Sans MS" panose="030F0702030302020204" pitchFamily="66" charset="0"/>
              </a:rPr>
              <a:t>The Colour Monster; The Friendship Bench; Super Duper You!; Astro Girl; Elmer</a:t>
            </a:r>
          </a:p>
          <a:p>
            <a:pPr lvl="0" eaLnBrk="0" fontAlgn="base" hangingPunct="0">
              <a:spcBef>
                <a:spcPct val="0"/>
              </a:spcBef>
              <a:spcAft>
                <a:spcPct val="0"/>
              </a:spcAft>
            </a:pPr>
            <a:r>
              <a:rPr lang="en-US" altLang="en-US" sz="1200" b="1" dirty="0">
                <a:latin typeface="Comic Sans MS" panose="030F0702030302020204" pitchFamily="66" charset="0"/>
              </a:rPr>
              <a:t>Year 1</a:t>
            </a:r>
            <a:r>
              <a:rPr lang="en-US" altLang="en-US" sz="1200" dirty="0">
                <a:latin typeface="Comic Sans MS" panose="030F0702030302020204" pitchFamily="66" charset="0"/>
              </a:rPr>
              <a:t>: our own “wild thing” narrative; booklets about spiders.</a:t>
            </a:r>
          </a:p>
          <a:p>
            <a:pPr lvl="0" eaLnBrk="0" fontAlgn="base" hangingPunct="0">
              <a:spcBef>
                <a:spcPct val="0"/>
              </a:spcBef>
              <a:spcAft>
                <a:spcPct val="0"/>
              </a:spcAft>
            </a:pPr>
            <a:r>
              <a:rPr lang="en-US" altLang="en-US" sz="1200" b="1" dirty="0">
                <a:latin typeface="Comic Sans MS" panose="030F0702030302020204" pitchFamily="66" charset="0"/>
              </a:rPr>
              <a:t>EYFS</a:t>
            </a:r>
            <a:r>
              <a:rPr lang="en-US" altLang="en-US" sz="1200" dirty="0">
                <a:latin typeface="Comic Sans MS" panose="030F0702030302020204" pitchFamily="66" charset="0"/>
              </a:rPr>
              <a:t>: handling books; my favourite; joining in with stories, songs and rhymes; my name</a:t>
            </a:r>
          </a:p>
        </p:txBody>
      </p:sp>
      <p:sp>
        <p:nvSpPr>
          <p:cNvPr id="20" name="TextBox 19">
            <a:extLst>
              <a:ext uri="{FF2B5EF4-FFF2-40B4-BE49-F238E27FC236}">
                <a16:creationId xmlns:a16="http://schemas.microsoft.com/office/drawing/2014/main" id="{E6F2C8B9-5605-EC41-BD1A-FC9A017167BC}"/>
              </a:ext>
            </a:extLst>
          </p:cNvPr>
          <p:cNvSpPr txBox="1"/>
          <p:nvPr/>
        </p:nvSpPr>
        <p:spPr>
          <a:xfrm>
            <a:off x="5139593" y="156609"/>
            <a:ext cx="4523305" cy="646331"/>
          </a:xfrm>
          <a:prstGeom prst="rect">
            <a:avLst/>
          </a:prstGeom>
          <a:solidFill>
            <a:srgbClr val="CC9900"/>
          </a:solidFill>
          <a:ln w="28575">
            <a:solidFill>
              <a:srgbClr val="996600"/>
            </a:solidFill>
          </a:ln>
        </p:spPr>
        <p:txBody>
          <a:bodyPr wrap="square" rtlCol="0">
            <a:spAutoFit/>
          </a:bodyPr>
          <a:lstStyle/>
          <a:p>
            <a:r>
              <a:rPr lang="en-US" altLang="en-US" sz="1200" b="1" dirty="0">
                <a:latin typeface="Comic Sans MS" panose="030F0702030302020204" pitchFamily="66" charset="0"/>
              </a:rPr>
              <a:t>DT (Expressive art and design)</a:t>
            </a:r>
          </a:p>
          <a:p>
            <a:r>
              <a:rPr lang="en-US" altLang="en-US" sz="1200" dirty="0">
                <a:latin typeface="Comic Sans MS" panose="030F0702030302020204" pitchFamily="66" charset="0"/>
              </a:rPr>
              <a:t>Year 1: Stable structures</a:t>
            </a:r>
          </a:p>
          <a:p>
            <a:r>
              <a:rPr lang="en-US" altLang="en-US" sz="1200" dirty="0">
                <a:latin typeface="Comic Sans MS" panose="030F0702030302020204" pitchFamily="66" charset="0"/>
              </a:rPr>
              <a:t>EYFS: Junk modelling</a:t>
            </a:r>
          </a:p>
        </p:txBody>
      </p:sp>
      <p:sp>
        <p:nvSpPr>
          <p:cNvPr id="3" name="TextBox 2">
            <a:extLst>
              <a:ext uri="{FF2B5EF4-FFF2-40B4-BE49-F238E27FC236}">
                <a16:creationId xmlns:a16="http://schemas.microsoft.com/office/drawing/2014/main" id="{95C8C0F7-DCE3-49C3-B0D5-C6EAE4DDF876}"/>
              </a:ext>
            </a:extLst>
          </p:cNvPr>
          <p:cNvSpPr txBox="1"/>
          <p:nvPr/>
        </p:nvSpPr>
        <p:spPr>
          <a:xfrm>
            <a:off x="623459" y="2745051"/>
            <a:ext cx="3407954" cy="1200329"/>
          </a:xfrm>
          <a:prstGeom prst="rect">
            <a:avLst/>
          </a:prstGeom>
          <a:solidFill>
            <a:schemeClr val="accent4">
              <a:lumMod val="60000"/>
              <a:lumOff val="40000"/>
            </a:schemeClr>
          </a:solidFill>
          <a:ln w="28575">
            <a:solidFill>
              <a:srgbClr val="CC9900"/>
            </a:solidFill>
          </a:ln>
        </p:spPr>
        <p:txBody>
          <a:bodyPr wrap="square" rtlCol="0">
            <a:spAutoFit/>
          </a:bodyPr>
          <a:lstStyle/>
          <a:p>
            <a:r>
              <a:rPr lang="en-GB" sz="1200" b="1" dirty="0">
                <a:latin typeface="Comic Sans MS" panose="030F0702030302020204" pitchFamily="66" charset="0"/>
              </a:rPr>
              <a:t>Science (The Natural World)</a:t>
            </a:r>
          </a:p>
          <a:p>
            <a:r>
              <a:rPr lang="en-GB" sz="1200" b="1" dirty="0">
                <a:latin typeface="Comic Sans MS" panose="030F0702030302020204" pitchFamily="66" charset="0"/>
              </a:rPr>
              <a:t>Seasonal change</a:t>
            </a:r>
          </a:p>
          <a:p>
            <a:r>
              <a:rPr lang="en-GB" sz="1200" b="1" dirty="0">
                <a:latin typeface="Comic Sans MS" panose="030F0702030302020204" pitchFamily="66" charset="0"/>
              </a:rPr>
              <a:t>Year 1: </a:t>
            </a:r>
            <a:r>
              <a:rPr lang="en-GB" sz="1200" dirty="0">
                <a:latin typeface="Comic Sans MS" panose="030F0702030302020204" pitchFamily="66" charset="0"/>
              </a:rPr>
              <a:t>What is the weather today? How does the weather change? How can we observe the weather?</a:t>
            </a:r>
          </a:p>
          <a:p>
            <a:r>
              <a:rPr lang="en-GB" sz="1200" b="1" dirty="0">
                <a:latin typeface="Comic Sans MS" panose="030F0702030302020204" pitchFamily="66" charset="0"/>
              </a:rPr>
              <a:t>EYFS: </a:t>
            </a:r>
            <a:r>
              <a:rPr lang="en-GB" sz="1200" dirty="0">
                <a:latin typeface="Comic Sans MS" panose="030F0702030302020204" pitchFamily="66" charset="0"/>
              </a:rPr>
              <a:t>What is the weather today?</a:t>
            </a:r>
          </a:p>
        </p:txBody>
      </p:sp>
      <p:sp>
        <p:nvSpPr>
          <p:cNvPr id="2" name="TextBox 1">
            <a:extLst>
              <a:ext uri="{FF2B5EF4-FFF2-40B4-BE49-F238E27FC236}">
                <a16:creationId xmlns:a16="http://schemas.microsoft.com/office/drawing/2014/main" id="{B32BDEF4-8DCF-444E-AE5F-F912FA52D621}"/>
              </a:ext>
            </a:extLst>
          </p:cNvPr>
          <p:cNvSpPr txBox="1"/>
          <p:nvPr/>
        </p:nvSpPr>
        <p:spPr>
          <a:xfrm flipH="1">
            <a:off x="8034439" y="1118273"/>
            <a:ext cx="1967205" cy="646331"/>
          </a:xfrm>
          <a:prstGeom prst="rect">
            <a:avLst/>
          </a:prstGeom>
          <a:solidFill>
            <a:schemeClr val="accent6">
              <a:lumMod val="60000"/>
              <a:lumOff val="40000"/>
            </a:schemeClr>
          </a:solidFill>
          <a:ln w="28575">
            <a:solidFill>
              <a:srgbClr val="CC9900"/>
            </a:solidFill>
          </a:ln>
        </p:spPr>
        <p:txBody>
          <a:bodyPr wrap="square" rtlCol="0">
            <a:spAutoFit/>
          </a:bodyPr>
          <a:lstStyle/>
          <a:p>
            <a:r>
              <a:rPr lang="en-GB" sz="1200" b="1" dirty="0">
                <a:latin typeface="Comic Sans MS" panose="030F0702030302020204" pitchFamily="66" charset="0"/>
              </a:rPr>
              <a:t>Music </a:t>
            </a:r>
          </a:p>
          <a:p>
            <a:r>
              <a:rPr lang="en-GB" sz="1200" b="1" dirty="0">
                <a:latin typeface="Comic Sans MS" panose="030F0702030302020204" pitchFamily="66" charset="0"/>
              </a:rPr>
              <a:t>Year</a:t>
            </a:r>
            <a:r>
              <a:rPr lang="en-GB" sz="1200" dirty="0">
                <a:latin typeface="Comic Sans MS" panose="030F0702030302020204" pitchFamily="66" charset="0"/>
              </a:rPr>
              <a:t> 1: Pulse</a:t>
            </a:r>
          </a:p>
          <a:p>
            <a:r>
              <a:rPr lang="en-GB" sz="1200" b="1" dirty="0">
                <a:latin typeface="Comic Sans MS" panose="030F0702030302020204" pitchFamily="66" charset="0"/>
              </a:rPr>
              <a:t>EYFS</a:t>
            </a:r>
            <a:r>
              <a:rPr lang="en-GB" sz="1200" dirty="0">
                <a:latin typeface="Comic Sans MS" panose="030F0702030302020204" pitchFamily="66" charset="0"/>
              </a:rPr>
              <a:t>: Sound</a:t>
            </a:r>
          </a:p>
        </p:txBody>
      </p:sp>
      <p:sp>
        <p:nvSpPr>
          <p:cNvPr id="6" name="TextBox 5">
            <a:extLst>
              <a:ext uri="{FF2B5EF4-FFF2-40B4-BE49-F238E27FC236}">
                <a16:creationId xmlns:a16="http://schemas.microsoft.com/office/drawing/2014/main" id="{02727688-29EA-4202-8DB6-702C7CDBFE4F}"/>
              </a:ext>
            </a:extLst>
          </p:cNvPr>
          <p:cNvSpPr txBox="1"/>
          <p:nvPr/>
        </p:nvSpPr>
        <p:spPr>
          <a:xfrm>
            <a:off x="394138" y="5169724"/>
            <a:ext cx="11285483" cy="1384995"/>
          </a:xfrm>
          <a:prstGeom prst="rect">
            <a:avLst/>
          </a:prstGeom>
          <a:solidFill>
            <a:srgbClr val="CC9900"/>
          </a:solidFill>
          <a:ln w="28575">
            <a:solidFill>
              <a:srgbClr val="996600"/>
            </a:solidFill>
          </a:ln>
        </p:spPr>
        <p:txBody>
          <a:bodyPr wrap="square" rtlCol="0">
            <a:spAutoFit/>
          </a:bodyPr>
          <a:lstStyle/>
          <a:p>
            <a:r>
              <a:rPr lang="en-GB" sz="1200" b="1" u="sng" dirty="0">
                <a:latin typeface="Comic Sans MS" panose="030F0702030302020204" pitchFamily="66" charset="0"/>
              </a:rPr>
              <a:t>Reminders</a:t>
            </a:r>
            <a:r>
              <a:rPr lang="en-GB" sz="1200" dirty="0">
                <a:latin typeface="Comic Sans MS" panose="030F0702030302020204" pitchFamily="66" charset="0"/>
              </a:rPr>
              <a:t>•</a:t>
            </a:r>
            <a:r>
              <a:rPr lang="en-GB" sz="1200" b="1" dirty="0">
                <a:latin typeface="Comic Sans MS" panose="030F0702030302020204" pitchFamily="66" charset="0"/>
              </a:rPr>
              <a:t>Hello everyone. Please can reading books and records be brought into school daily. Books will be changed weekly after the children have read their book three times in school. We encourage the children to re-read books to support their fluency and confidence in word reading as well as their comprehension skills. • PE sessions for Class 1 will take place every Thursday. Our Reception children will only change their shoes for P.E sessions initially. Otherwise, children need a pair of trainers, socks, warm trousers and a jumper, as where possible PE will be outside. Class dojos will be awarded to the children for such things as kindness, working hard and being a good friend. Don’t forget to read the Class 1 Blog published every week on Class Dojo to keep up to date on the children’s learning each week. Please do not hesitate to ask if you have any questions at all, either at the door or by email </a:t>
            </a:r>
            <a:r>
              <a:rPr lang="en-GB" sz="1200" b="1" dirty="0">
                <a:latin typeface="Comic Sans MS" panose="030F0702030302020204" pitchFamily="66" charset="0"/>
                <a:hlinkClick r:id="rId5"/>
              </a:rPr>
              <a:t>admin@slingsby.n-yorks.sch.uk</a:t>
            </a:r>
            <a:r>
              <a:rPr lang="en-GB" sz="1200" b="1" dirty="0">
                <a:latin typeface="Comic Sans MS" panose="030F0702030302020204" pitchFamily="66" charset="0"/>
              </a:rPr>
              <a:t>. Thank you.</a:t>
            </a:r>
            <a:endParaRPr lang="en-GB" sz="1200" b="1" dirty="0">
              <a:latin typeface="Bradley Hand ITC" panose="03070402050302030203" pitchFamily="66" charset="0"/>
            </a:endParaRPr>
          </a:p>
        </p:txBody>
      </p:sp>
      <p:sp>
        <p:nvSpPr>
          <p:cNvPr id="7" name="TextBox 6">
            <a:extLst>
              <a:ext uri="{FF2B5EF4-FFF2-40B4-BE49-F238E27FC236}">
                <a16:creationId xmlns:a16="http://schemas.microsoft.com/office/drawing/2014/main" id="{3CD12862-353F-4808-A1D5-500B1D08F262}"/>
              </a:ext>
            </a:extLst>
          </p:cNvPr>
          <p:cNvSpPr txBox="1"/>
          <p:nvPr/>
        </p:nvSpPr>
        <p:spPr>
          <a:xfrm>
            <a:off x="8761285" y="2608167"/>
            <a:ext cx="2893545" cy="646331"/>
          </a:xfrm>
          <a:prstGeom prst="rect">
            <a:avLst/>
          </a:prstGeom>
          <a:solidFill>
            <a:srgbClr val="666633"/>
          </a:solidFill>
          <a:ln w="28575">
            <a:solidFill>
              <a:srgbClr val="CC9900"/>
            </a:solidFill>
          </a:ln>
        </p:spPr>
        <p:txBody>
          <a:bodyPr wrap="square" rtlCol="0">
            <a:spAutoFit/>
          </a:bodyPr>
          <a:lstStyle/>
          <a:p>
            <a:r>
              <a:rPr lang="en-GB" sz="1200" b="1" dirty="0">
                <a:latin typeface="Comic Sans MS" panose="030F0702030302020204" pitchFamily="66" charset="0"/>
              </a:rPr>
              <a:t>Computing</a:t>
            </a:r>
          </a:p>
          <a:p>
            <a:r>
              <a:rPr lang="en-GB" sz="1200" b="1" dirty="0">
                <a:latin typeface="Comic Sans MS" panose="030F0702030302020204" pitchFamily="66" charset="0"/>
              </a:rPr>
              <a:t>Year 1:</a:t>
            </a:r>
            <a:r>
              <a:rPr lang="en-US" altLang="en-US" sz="1200" dirty="0">
                <a:latin typeface="Comic Sans MS" panose="030F0702030302020204" pitchFamily="66" charset="0"/>
              </a:rPr>
              <a:t>Improving mouse skills</a:t>
            </a:r>
          </a:p>
          <a:p>
            <a:endParaRPr lang="en-GB" sz="1200" b="1" dirty="0">
              <a:latin typeface="Comic Sans MS" panose="030F0702030302020204" pitchFamily="66" charset="0"/>
            </a:endParaRPr>
          </a:p>
        </p:txBody>
      </p:sp>
      <p:sp>
        <p:nvSpPr>
          <p:cNvPr id="5" name="TextBox 4">
            <a:extLst>
              <a:ext uri="{FF2B5EF4-FFF2-40B4-BE49-F238E27FC236}">
                <a16:creationId xmlns:a16="http://schemas.microsoft.com/office/drawing/2014/main" id="{790AA2ED-ED8C-4687-A458-5517533CC43B}"/>
              </a:ext>
            </a:extLst>
          </p:cNvPr>
          <p:cNvSpPr txBox="1"/>
          <p:nvPr/>
        </p:nvSpPr>
        <p:spPr>
          <a:xfrm>
            <a:off x="5328458" y="2543695"/>
            <a:ext cx="952273" cy="369332"/>
          </a:xfrm>
          <a:prstGeom prst="rect">
            <a:avLst/>
          </a:prstGeom>
          <a:noFill/>
        </p:spPr>
        <p:txBody>
          <a:bodyPr wrap="square" rtlCol="0">
            <a:spAutoFit/>
          </a:bodyPr>
          <a:lstStyle/>
          <a:p>
            <a:endParaRPr lang="en-GB" dirty="0"/>
          </a:p>
        </p:txBody>
      </p:sp>
      <p:sp>
        <p:nvSpPr>
          <p:cNvPr id="9" name="TextBox 8">
            <a:extLst>
              <a:ext uri="{FF2B5EF4-FFF2-40B4-BE49-F238E27FC236}">
                <a16:creationId xmlns:a16="http://schemas.microsoft.com/office/drawing/2014/main" id="{57435C46-4A7E-4289-84FA-4D69C051456C}"/>
              </a:ext>
            </a:extLst>
          </p:cNvPr>
          <p:cNvSpPr txBox="1"/>
          <p:nvPr/>
        </p:nvSpPr>
        <p:spPr>
          <a:xfrm>
            <a:off x="4690241" y="2437300"/>
            <a:ext cx="2464455" cy="1569660"/>
          </a:xfrm>
          <a:prstGeom prst="rect">
            <a:avLst/>
          </a:prstGeom>
          <a:solidFill>
            <a:srgbClr val="CC9900"/>
          </a:solidFill>
          <a:ln w="76200">
            <a:solidFill>
              <a:schemeClr val="accent4">
                <a:lumMod val="50000"/>
              </a:schemeClr>
            </a:solidFill>
          </a:ln>
          <a:effectLst>
            <a:outerShdw blurRad="50800" dist="38100" dir="10800000" algn="r" rotWithShape="0">
              <a:prstClr val="black">
                <a:alpha val="40000"/>
              </a:prstClr>
            </a:outerShdw>
          </a:effectLst>
        </p:spPr>
        <p:txBody>
          <a:bodyPr wrap="square" rtlCol="0">
            <a:spAutoFit/>
          </a:bodyPr>
          <a:lstStyle/>
          <a:p>
            <a:pPr algn="ctr"/>
            <a:r>
              <a:rPr lang="en-GB" sz="4800" dirty="0">
                <a:latin typeface="Blackadder ITC" panose="04020505051007020D02" pitchFamily="82" charset="0"/>
              </a:rPr>
              <a:t>Wild Things</a:t>
            </a:r>
          </a:p>
        </p:txBody>
      </p:sp>
    </p:spTree>
    <p:extLst>
      <p:ext uri="{BB962C8B-B14F-4D97-AF65-F5344CB8AC3E}">
        <p14:creationId xmlns:p14="http://schemas.microsoft.com/office/powerpoint/2010/main" val="38630381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6593</TotalTime>
  <Words>483</Words>
  <Application>Microsoft Office PowerPoint</Application>
  <PresentationFormat>Widescreen</PresentationFormat>
  <Paragraphs>36</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Blackadder ITC</vt:lpstr>
      <vt:lpstr>Bradley Hand ITC</vt:lpstr>
      <vt:lpstr>Calibri</vt:lpstr>
      <vt:lpstr>Calibri Light</vt:lpstr>
      <vt:lpstr>Comic Sans MS</vt:lpstr>
      <vt:lpstr>Times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Corney</dc:creator>
  <cp:lastModifiedBy>Emma Pearce</cp:lastModifiedBy>
  <cp:revision>76</cp:revision>
  <dcterms:created xsi:type="dcterms:W3CDTF">2021-02-18T14:23:34Z</dcterms:created>
  <dcterms:modified xsi:type="dcterms:W3CDTF">2025-09-07T15:55:53Z</dcterms:modified>
</cp:coreProperties>
</file>