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5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5143500" type="screen16x9"/>
  <p:notesSz cx="6858000" cy="9144000"/>
  <p:embeddedFontLst>
    <p:embeddedFont>
      <p:font typeface="Quicksand" panose="020B0604020202020204" charset="0"/>
      <p:regular r:id="rId15"/>
      <p:bold r:id="rId16"/>
    </p:embeddedFont>
    <p:embeddedFont>
      <p:font typeface="Quicksand Light" panose="020B0604020202020204" charset="0"/>
      <p:regular r:id="rId17"/>
      <p:bold r:id="rId18"/>
    </p:embeddedFont>
    <p:embeddedFont>
      <p:font typeface="Roboto Mono" panose="020B0604020202020204" charset="0"/>
      <p:regular r:id="rId19"/>
      <p:bold r:id="rId20"/>
      <p:italic r:id="rId21"/>
      <p:boldItalic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0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7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font" Target="fonts/font8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ncce.io/pg3b-3-s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ncce.io/ogl" TargetMode="Externa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vectors/thumb-up-hand-like-confirm-go-top-307176/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ncce.io/pg3b-3-a0-ca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ncce.io/pg3b-3-a0-ca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ncce.io/pg3b-3-a0-ca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g5eb07e6303_3_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" name="Google Shape;49;g5eb07e6303_3_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latin typeface="Quicksand"/>
                <a:ea typeface="Quicksand"/>
                <a:cs typeface="Quicksand"/>
                <a:sym typeface="Quicksand"/>
              </a:rPr>
              <a:t>Last updated: 01-07-20</a:t>
            </a:r>
            <a:endParaRPr sz="1000"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latin typeface="Quicksand"/>
                <a:ea typeface="Quicksand"/>
                <a:cs typeface="Quicksand"/>
                <a:sym typeface="Quicksand"/>
              </a:rPr>
              <a:t>This resource is available online at </a:t>
            </a:r>
            <a:r>
              <a:rPr lang="en-GB" sz="1000" u="sng">
                <a:solidFill>
                  <a:schemeClr val="hlink"/>
                </a:solidFill>
                <a:latin typeface="Quicksand"/>
                <a:ea typeface="Quicksand"/>
                <a:cs typeface="Quicksand"/>
                <a:sym typeface="Quicksand"/>
                <a:hlinkClick r:id="rId3"/>
              </a:rPr>
              <a:t>ncce.io/pg3b-3-s</a:t>
            </a:r>
            <a:r>
              <a:rPr lang="en-GB" sz="1000">
                <a:latin typeface="Quicksand"/>
                <a:ea typeface="Quicksand"/>
                <a:cs typeface="Quicksand"/>
                <a:sym typeface="Quicksand"/>
              </a:rPr>
              <a:t>. Resources are updated regularly — please check that you are using the latest version.</a:t>
            </a:r>
            <a:endParaRPr sz="1000"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latin typeface="Quicksand"/>
                <a:ea typeface="Quicksand"/>
                <a:cs typeface="Quicksand"/>
                <a:sym typeface="Quicksand"/>
              </a:rPr>
              <a:t>This resource is licensed under the Open Government Licence, version 3. For more information on this licence, see </a:t>
            </a:r>
            <a:r>
              <a:rPr lang="en-GB" sz="1000" u="sng">
                <a:solidFill>
                  <a:schemeClr val="hlink"/>
                </a:solidFill>
                <a:latin typeface="Quicksand"/>
                <a:ea typeface="Quicksand"/>
                <a:cs typeface="Quicksand"/>
                <a:sym typeface="Quicksand"/>
                <a:hlinkClick r:id="rId4"/>
              </a:rPr>
              <a:t>ncce.io/ogl</a:t>
            </a:r>
            <a:r>
              <a:rPr lang="en-GB" sz="1000">
                <a:latin typeface="Quicksand"/>
                <a:ea typeface="Quicksand"/>
                <a:cs typeface="Quicksand"/>
                <a:sym typeface="Quicksand"/>
              </a:rPr>
              <a:t>.</a:t>
            </a:r>
            <a:endParaRPr sz="10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747a7c1653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747a7c1653_0_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0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Screenshot from Scratch 3.0</a:t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7e3d9e0630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7e3d9e0630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latin typeface="Quicksand"/>
                <a:ea typeface="Quicksand"/>
                <a:cs typeface="Quicksand"/>
                <a:sym typeface="Quicksand"/>
              </a:rPr>
              <a:t>Thumb: </a:t>
            </a:r>
            <a:r>
              <a:rPr lang="en-GB" sz="1000" u="sng">
                <a:solidFill>
                  <a:schemeClr val="hlink"/>
                </a:solidFill>
                <a:latin typeface="Quicksand"/>
                <a:ea typeface="Quicksand"/>
                <a:cs typeface="Quicksand"/>
                <a:sym typeface="Quicksand"/>
                <a:hlinkClick r:id="rId3"/>
              </a:rPr>
              <a:t>https://pixabay.com/vectors/thumb-up-hand-like-confirm-go-top-307176</a:t>
            </a:r>
            <a:endParaRPr sz="1000"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7e3d9e0630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7e3d9e0630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7e3d9e063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g7e3d9e063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7e3d9e0630_0_1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7e3d9e0630_0_1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7e3d9e0630_0_1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7e3d9e0630_0_1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latin typeface="Quicksand"/>
                <a:ea typeface="Quicksand"/>
                <a:cs typeface="Quicksand"/>
                <a:sym typeface="Quicksand"/>
              </a:rPr>
              <a:t>Video from Scratch 3.0</a:t>
            </a:r>
            <a:endParaRPr sz="1000">
              <a:latin typeface="Quicksand"/>
              <a:ea typeface="Quicksand"/>
              <a:cs typeface="Quicksand"/>
              <a:sym typeface="Quicksand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747a7c1653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747a7c1653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0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Screenshots from Scratch 3.0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747a7c1653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747a7c1653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0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Screenshot from Scratch project at </a:t>
            </a:r>
            <a:r>
              <a:rPr lang="en-GB" u="sng">
                <a:solidFill>
                  <a:srgbClr val="1155CC"/>
                </a:solidFill>
                <a:latin typeface="Quicksand"/>
                <a:ea typeface="Quicksand"/>
                <a:cs typeface="Quicksand"/>
                <a:sym typeface="Quicksand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ncce.io/pg3b-3-a0-ca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747a7c1653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747a7c1653_0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latin typeface="Quicksand"/>
                <a:ea typeface="Quicksand"/>
                <a:cs typeface="Quicksand"/>
                <a:sym typeface="Quicksand"/>
              </a:rPr>
              <a:t>Video from Scratch project at </a:t>
            </a:r>
            <a:r>
              <a:rPr lang="en-GB" sz="1000" u="sng">
                <a:solidFill>
                  <a:srgbClr val="1155CC"/>
                </a:solidFill>
                <a:latin typeface="Quicksand"/>
                <a:ea typeface="Quicksand"/>
                <a:cs typeface="Quicksand"/>
                <a:sym typeface="Quicksand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ncce.io/pg3b-3-a0-ca</a:t>
            </a:r>
            <a:endParaRPr sz="1000">
              <a:solidFill>
                <a:srgbClr val="1155CC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747a7c1653_0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747a7c1653_0_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0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Video from Scratch project at </a:t>
            </a:r>
            <a:r>
              <a:rPr lang="en-GB" sz="1000" u="sng">
                <a:solidFill>
                  <a:srgbClr val="1155CC"/>
                </a:solidFill>
                <a:latin typeface="Quicksand"/>
                <a:ea typeface="Quicksand"/>
                <a:cs typeface="Quicksand"/>
                <a:sym typeface="Quicksand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ncce.io/pg3b-3-a0-ca</a:t>
            </a:r>
            <a:endParaRPr sz="1000">
              <a:solidFill>
                <a:srgbClr val="1155CC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781af1364f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781af1364f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000">
                <a:latin typeface="Quicksand"/>
                <a:ea typeface="Quicksand"/>
                <a:cs typeface="Quicksand"/>
                <a:sym typeface="Quicksand"/>
              </a:rPr>
              <a:t>Screenshots from Scratch 3.0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_3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/>
          <p:nvPr/>
        </p:nvSpPr>
        <p:spPr>
          <a:xfrm>
            <a:off x="8316875" y="4351925"/>
            <a:ext cx="564300" cy="465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2" name="Google Shape;12;p2"/>
          <p:cNvPicPr preferRelativeResize="0"/>
          <p:nvPr/>
        </p:nvPicPr>
        <p:blipFill rotWithShape="1">
          <a:blip r:embed="rId2">
            <a:alphaModFix/>
          </a:blip>
          <a:srcRect l="14223" t="14372" r="15015" b="14825"/>
          <a:stretch/>
        </p:blipFill>
        <p:spPr>
          <a:xfrm>
            <a:off x="8255175" y="4304125"/>
            <a:ext cx="694023" cy="69402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 txBox="1">
            <a:spLocks noGrp="1"/>
          </p:cNvSpPr>
          <p:nvPr>
            <p:ph type="title"/>
          </p:nvPr>
        </p:nvSpPr>
        <p:spPr>
          <a:xfrm>
            <a:off x="526875" y="576775"/>
            <a:ext cx="8095800" cy="203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5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532725" y="2665400"/>
            <a:ext cx="8095800" cy="73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2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1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ectives / Questions / Lists">
  <p:cSld name="TITLE_4_1_1_1_2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>
            <a:spLocks noGrp="1"/>
          </p:cNvSpPr>
          <p:nvPr>
            <p:ph type="body" idx="1"/>
          </p:nvPr>
        </p:nvSpPr>
        <p:spPr>
          <a:xfrm>
            <a:off x="310900" y="1017725"/>
            <a:ext cx="8522100" cy="38115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310900" y="310900"/>
            <a:ext cx="8522100" cy="7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1pPr>
            <a:lvl2pPr lvl="1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2pPr>
            <a:lvl3pPr lvl="2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3pPr>
            <a:lvl4pPr lvl="3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4pPr>
            <a:lvl5pPr lvl="4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5pPr>
            <a:lvl6pPr lvl="5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6pPr>
            <a:lvl7pPr lvl="6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7pPr>
            <a:lvl8pPr lvl="7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8pPr>
            <a:lvl9pPr lvl="8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ubTitle" idx="2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1"/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rge image and text under (with heading)">
  <p:cSld name="TITLE_4_1_1_2_1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310900" y="1017725"/>
            <a:ext cx="8521200" cy="3097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2"/>
          </p:nvPr>
        </p:nvSpPr>
        <p:spPr>
          <a:xfrm>
            <a:off x="310900" y="4117599"/>
            <a:ext cx="8521200" cy="69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310900" y="319600"/>
            <a:ext cx="8521200" cy="69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1pPr>
            <a:lvl2pPr lvl="1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2pPr>
            <a:lvl3pPr lvl="2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3pPr>
            <a:lvl4pPr lvl="3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4pPr>
            <a:lvl5pPr lvl="4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5pPr>
            <a:lvl6pPr lvl="5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6pPr>
            <a:lvl7pPr lvl="6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7pPr>
            <a:lvl8pPr lvl="7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8pPr>
            <a:lvl9pPr lvl="8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ubTitle" idx="3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1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rge image and text under (no heading)">
  <p:cSld name="TITLE_4_1_1_1_4_1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310900" y="472000"/>
            <a:ext cx="8521200" cy="37953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2"/>
          </p:nvPr>
        </p:nvSpPr>
        <p:spPr>
          <a:xfrm>
            <a:off x="310900" y="4282175"/>
            <a:ext cx="8521200" cy="54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1pPr>
            <a:lvl2pPr lvl="1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2pPr>
            <a:lvl3pPr lvl="2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3pPr>
            <a:lvl4pPr lvl="3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4pPr>
            <a:lvl5pPr lvl="4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5pPr>
            <a:lvl6pPr lvl="5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6pPr>
            <a:lvl7pPr lvl="6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7pPr>
            <a:lvl8pPr lvl="7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8pPr>
            <a:lvl9pPr lvl="8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subTitle" idx="3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1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rge image (no text under)">
  <p:cSld name="TITLE_4_1_1_1_3_2_1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>
            <a:spLocks noGrp="1"/>
          </p:cNvSpPr>
          <p:nvPr>
            <p:ph type="body" idx="1"/>
          </p:nvPr>
        </p:nvSpPr>
        <p:spPr>
          <a:xfrm>
            <a:off x="310900" y="1017725"/>
            <a:ext cx="8521200" cy="38115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310900" y="319600"/>
            <a:ext cx="8521200" cy="70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1pPr>
            <a:lvl2pPr lvl="1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2pPr>
            <a:lvl3pPr lvl="2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3pPr>
            <a:lvl4pPr lvl="3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4pPr>
            <a:lvl5pPr lvl="4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5pPr>
            <a:lvl6pPr lvl="5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6pPr>
            <a:lvl7pPr lvl="6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7pPr>
            <a:lvl8pPr lvl="7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8pPr>
            <a:lvl9pPr lvl="8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subTitle" idx="2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1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or Images side by side">
  <p:cSld name="TITLE_4_1_1_1_3_1_1_1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310900" y="1170124"/>
            <a:ext cx="4096500" cy="36591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310900" y="319600"/>
            <a:ext cx="8521200" cy="69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1pPr>
            <a:lvl2pPr lvl="1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2pPr>
            <a:lvl3pPr lvl="2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3pPr>
            <a:lvl4pPr lvl="3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4pPr>
            <a:lvl5pPr lvl="4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5pPr>
            <a:lvl6pPr lvl="5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6pPr>
            <a:lvl7pPr lvl="6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7pPr>
            <a:lvl8pPr lvl="7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8pPr>
            <a:lvl9pPr lvl="8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2"/>
          </p:nvPr>
        </p:nvSpPr>
        <p:spPr>
          <a:xfrm>
            <a:off x="4736600" y="1170100"/>
            <a:ext cx="4096500" cy="36591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subTitle" idx="3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1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rge text">
  <p:cSld name="TITLE_4_1_1_1_1_1_1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8"/>
          <p:cNvSpPr txBox="1">
            <a:spLocks noGrp="1"/>
          </p:cNvSpPr>
          <p:nvPr>
            <p:ph type="title"/>
          </p:nvPr>
        </p:nvSpPr>
        <p:spPr>
          <a:xfrm>
            <a:off x="310900" y="319600"/>
            <a:ext cx="8521200" cy="450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3600" b="0">
                <a:latin typeface="Quicksand Light"/>
                <a:ea typeface="Quicksand Light"/>
                <a:cs typeface="Quicksand Light"/>
                <a:sym typeface="Quicksand Ligh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8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1pPr>
            <a:lvl2pPr lvl="1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2pPr>
            <a:lvl3pPr lvl="2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3pPr>
            <a:lvl4pPr lvl="3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4pPr>
            <a:lvl5pPr lvl="4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5pPr>
            <a:lvl6pPr lvl="5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6pPr>
            <a:lvl7pPr lvl="6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7pPr>
            <a:lvl8pPr lvl="7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8pPr>
            <a:lvl9pPr lvl="8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46" name="Google Shape;46;p8"/>
          <p:cNvSpPr txBox="1">
            <a:spLocks noGrp="1"/>
          </p:cNvSpPr>
          <p:nvPr>
            <p:ph type="subTitle" idx="1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1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1155CC">
            <a:alpha val="5590"/>
          </a:srgbClr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0" y="2725"/>
            <a:ext cx="9144000" cy="3069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310900" y="310900"/>
            <a:ext cx="8521500" cy="7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Quicksand"/>
              <a:buNone/>
              <a:defRPr sz="2800" b="1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body" idx="1"/>
          </p:nvPr>
        </p:nvSpPr>
        <p:spPr>
          <a:xfrm>
            <a:off x="310900" y="1017725"/>
            <a:ext cx="8521500" cy="381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Quicksand"/>
              <a:buChar char="●"/>
              <a:defRPr sz="18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"/>
              <a:buChar char="○"/>
              <a:defRPr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"/>
              <a:buChar char="■"/>
              <a:defRPr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"/>
              <a:buChar char="●"/>
              <a:defRPr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"/>
              <a:buChar char="○"/>
              <a:defRPr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"/>
              <a:buChar char="■"/>
              <a:defRPr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"/>
              <a:buChar char="●"/>
              <a:defRPr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"/>
              <a:buChar char="○"/>
              <a:defRPr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Quicksand"/>
              <a:buChar char="■"/>
              <a:defRPr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1pPr>
            <a:lvl2pPr lvl="1" algn="ctr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2pPr>
            <a:lvl3pPr lvl="2" algn="ctr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3pPr>
            <a:lvl4pPr lvl="3" algn="ctr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4pPr>
            <a:lvl5pPr lvl="4" algn="ctr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5pPr>
            <a:lvl6pPr lvl="5" algn="ctr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6pPr>
            <a:lvl7pPr lvl="6" algn="ctr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7pPr>
            <a:lvl8pPr lvl="7" algn="ctr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8pPr>
            <a:lvl9pPr lvl="8" algn="ctr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pos="196">
          <p15:clr>
            <a:srgbClr val="EA4335"/>
          </p15:clr>
        </p15:guide>
        <p15:guide id="2" orient="horz" pos="196">
          <p15:clr>
            <a:srgbClr val="EA4335"/>
          </p15:clr>
        </p15:guide>
        <p15:guide id="3" orient="horz" pos="641">
          <p15:clr>
            <a:srgbClr val="EA4335"/>
          </p15:clr>
        </p15:guide>
        <p15:guide id="4" pos="2776">
          <p15:clr>
            <a:srgbClr val="EA4335"/>
          </p15:clr>
        </p15:guide>
        <p15:guide id="5" orient="horz" pos="812">
          <p15:clr>
            <a:srgbClr val="EA4335"/>
          </p15:clr>
        </p15:guide>
        <p15:guide id="6" pos="2984">
          <p15:clr>
            <a:srgbClr val="EA4335"/>
          </p15:clr>
        </p15:guide>
        <p15:guide id="7" pos="5564">
          <p15:clr>
            <a:srgbClr val="EA4335"/>
          </p15:clr>
        </p15:guide>
        <p15:guide id="8" orient="horz" pos="2592">
          <p15:clr>
            <a:srgbClr val="EA4335"/>
          </p15:clr>
        </p15:guide>
        <p15:guide id="9" pos="2448">
          <p15:clr>
            <a:srgbClr val="EA4335"/>
          </p15:clr>
        </p15:guide>
        <p15:guide id="10" pos="3312">
          <p15:clr>
            <a:srgbClr val="EA4335"/>
          </p15:clr>
        </p15:guide>
        <p15:guide id="11" orient="horz" pos="3041">
          <p15:clr>
            <a:srgbClr val="EA4335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presentation/d/1635Y6LcjHzz9_L37e5QcgnZNBI3XNsbOAHQNQWhzIHI/copy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ncce.io/pg3b-3-a0-ca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drive.google.com/file/d/1dtEANpyN816KSXQJTmdg6Oxa4E9HR23w/view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drive.google.com/file/d/1_sGRxZL7-1mX3szwrerv43ifc0ZDs_MA/view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drive.google.com/file/d/1DyegUqrWdKRpPiTX1cRNd1EQpgjxdXOu/view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title"/>
          </p:nvPr>
        </p:nvSpPr>
        <p:spPr>
          <a:xfrm>
            <a:off x="526875" y="576775"/>
            <a:ext cx="8095800" cy="203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Lesson 3: Drawing lines</a:t>
            </a:r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subTitle" idx="1"/>
          </p:nvPr>
        </p:nvSpPr>
        <p:spPr>
          <a:xfrm>
            <a:off x="532725" y="2665400"/>
            <a:ext cx="8095800" cy="73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94985"/>
                </a:solidFill>
              </a:rPr>
              <a:t>Programming </a:t>
            </a:r>
            <a:r>
              <a:rPr lang="en-GB" dirty="0">
                <a:solidFill>
                  <a:srgbClr val="494985"/>
                </a:solidFill>
              </a:rPr>
              <a:t>– Events and actions in programs</a:t>
            </a:r>
            <a:endParaRPr dirty="0">
              <a:solidFill>
                <a:srgbClr val="494985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>
              <a:solidFill>
                <a:srgbClr val="494985"/>
              </a:solidFill>
            </a:endParaRPr>
          </a:p>
        </p:txBody>
      </p:sp>
      <p:sp>
        <p:nvSpPr>
          <p:cNvPr id="53" name="Google Shape;53;p9"/>
          <p:cNvSpPr txBox="1">
            <a:spLocks noGrp="1"/>
          </p:cNvSpPr>
          <p:nvPr>
            <p:ph type="subTitle" idx="2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u="sng">
                <a:solidFill>
                  <a:schemeClr val="hlink"/>
                </a:solidFill>
                <a:hlinkClick r:id="rId3"/>
              </a:rPr>
              <a:t>Save a copy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8"/>
          <p:cNvSpPr txBox="1">
            <a:spLocks noGrp="1"/>
          </p:cNvSpPr>
          <p:nvPr>
            <p:ph type="title"/>
          </p:nvPr>
        </p:nvSpPr>
        <p:spPr>
          <a:xfrm>
            <a:off x="310900" y="319600"/>
            <a:ext cx="8521200" cy="69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Why is setup important?</a:t>
            </a:r>
            <a:endParaRPr/>
          </a:p>
        </p:txBody>
      </p:sp>
      <p:sp>
        <p:nvSpPr>
          <p:cNvPr id="129" name="Google Shape;129;p18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10</a:t>
            </a:fld>
            <a:endParaRPr/>
          </a:p>
        </p:txBody>
      </p:sp>
      <p:sp>
        <p:nvSpPr>
          <p:cNvPr id="130" name="Google Shape;130;p18"/>
          <p:cNvSpPr txBox="1">
            <a:spLocks noGrp="1"/>
          </p:cNvSpPr>
          <p:nvPr>
            <p:ph type="subTitle" idx="3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Plenary</a:t>
            </a:r>
            <a:endParaRPr/>
          </a:p>
        </p:txBody>
      </p:sp>
      <p:sp>
        <p:nvSpPr>
          <p:cNvPr id="131" name="Google Shape;131;p18"/>
          <p:cNvSpPr txBox="1">
            <a:spLocks noGrp="1"/>
          </p:cNvSpPr>
          <p:nvPr>
            <p:ph type="body" idx="1"/>
          </p:nvPr>
        </p:nvSpPr>
        <p:spPr>
          <a:xfrm>
            <a:off x="310900" y="1170124"/>
            <a:ext cx="4096500" cy="365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/>
              <a:t>Think, pair, share.</a:t>
            </a:r>
            <a:endParaRPr/>
          </a:p>
        </p:txBody>
      </p:sp>
      <p:pic>
        <p:nvPicPr>
          <p:cNvPr id="132" name="Google Shape;132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09925" y="1289288"/>
            <a:ext cx="4096500" cy="3228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9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11</a:t>
            </a:fld>
            <a:endParaRPr/>
          </a:p>
        </p:txBody>
      </p:sp>
      <p:sp>
        <p:nvSpPr>
          <p:cNvPr id="138" name="Google Shape;138;p19"/>
          <p:cNvSpPr txBox="1">
            <a:spLocks noGrp="1"/>
          </p:cNvSpPr>
          <p:nvPr>
            <p:ph type="subTitle" idx="2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Assessment</a:t>
            </a:r>
            <a:endParaRPr/>
          </a:p>
        </p:txBody>
      </p:sp>
      <p:sp>
        <p:nvSpPr>
          <p:cNvPr id="139" name="Google Shape;139;p19"/>
          <p:cNvSpPr txBox="1"/>
          <p:nvPr/>
        </p:nvSpPr>
        <p:spPr>
          <a:xfrm>
            <a:off x="310900" y="1170124"/>
            <a:ext cx="4096500" cy="36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Quicksand"/>
              <a:buChar char="●"/>
            </a:pPr>
            <a:r>
              <a:rPr lang="en-GB" sz="18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I can use a Scratch extension</a:t>
            </a:r>
            <a:endParaRPr sz="18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Quicksand"/>
              <a:buChar char="●"/>
            </a:pPr>
            <a:r>
              <a:rPr lang="en-GB" sz="18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I can consider the real world when making design choices</a:t>
            </a:r>
            <a:endParaRPr sz="18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Quicksand"/>
              <a:buChar char="●"/>
            </a:pPr>
            <a:r>
              <a:rPr lang="en-GB" sz="18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I can choose blocks to set up my program</a:t>
            </a:r>
            <a:endParaRPr sz="18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40" name="Google Shape;140;p19"/>
          <p:cNvSpPr txBox="1"/>
          <p:nvPr/>
        </p:nvSpPr>
        <p:spPr>
          <a:xfrm>
            <a:off x="310900" y="319600"/>
            <a:ext cx="8521200" cy="69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How confident are you? (1–3)</a:t>
            </a:r>
            <a:endParaRPr sz="2400" b="1"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41" name="Google Shape;141;p19"/>
          <p:cNvSpPr txBox="1"/>
          <p:nvPr/>
        </p:nvSpPr>
        <p:spPr>
          <a:xfrm>
            <a:off x="6185600" y="1292600"/>
            <a:ext cx="1904100" cy="47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 b="1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3 – Very confident</a:t>
            </a:r>
            <a:endParaRPr sz="1500" b="1"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42" name="Google Shape;142;p19"/>
          <p:cNvSpPr txBox="1"/>
          <p:nvPr/>
        </p:nvSpPr>
        <p:spPr>
          <a:xfrm>
            <a:off x="6185600" y="3414350"/>
            <a:ext cx="1981500" cy="47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 b="1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1 </a:t>
            </a:r>
            <a:r>
              <a:rPr lang="en-GB" sz="1500" b="1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–</a:t>
            </a:r>
            <a:r>
              <a:rPr lang="en-GB" sz="1500" b="1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 Not confident</a:t>
            </a:r>
            <a:endParaRPr sz="1500" b="1"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pic>
        <p:nvPicPr>
          <p:cNvPr id="143" name="Google Shape;143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68224" y="1131670"/>
            <a:ext cx="485775" cy="796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7981799" y="2192558"/>
            <a:ext cx="485775" cy="796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Google Shape;145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10800000">
            <a:off x="8032624" y="3253433"/>
            <a:ext cx="485775" cy="796725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Google Shape;146;p19"/>
          <p:cNvSpPr txBox="1"/>
          <p:nvPr/>
        </p:nvSpPr>
        <p:spPr>
          <a:xfrm>
            <a:off x="6185600" y="2347550"/>
            <a:ext cx="1448100" cy="47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 b="1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2 </a:t>
            </a:r>
            <a:r>
              <a:rPr lang="en-GB" sz="1500" b="1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–</a:t>
            </a:r>
            <a:r>
              <a:rPr lang="en-GB" sz="1500" b="1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 Unsure </a:t>
            </a:r>
            <a:endParaRPr sz="1500" b="1"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0"/>
          <p:cNvSpPr txBox="1">
            <a:spLocks noGrp="1"/>
          </p:cNvSpPr>
          <p:nvPr>
            <p:ph type="body" idx="1"/>
          </p:nvPr>
        </p:nvSpPr>
        <p:spPr>
          <a:xfrm>
            <a:off x="310900" y="1170124"/>
            <a:ext cx="4096500" cy="365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/>
              <a:t>In this lesson, you... </a:t>
            </a:r>
            <a:endParaRPr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Learned how to draw lines with a sprite using an extension block, recentred a sprite to improve the appearance of your project, and learned how to set up your project so that it starts in the same way each time it is run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152" name="Google Shape;152;p20"/>
          <p:cNvSpPr txBox="1">
            <a:spLocks noGrp="1"/>
          </p:cNvSpPr>
          <p:nvPr>
            <p:ph type="title"/>
          </p:nvPr>
        </p:nvSpPr>
        <p:spPr>
          <a:xfrm>
            <a:off x="310900" y="319600"/>
            <a:ext cx="8521200" cy="69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Next lesson</a:t>
            </a:r>
            <a:endParaRPr/>
          </a:p>
        </p:txBody>
      </p:sp>
      <p:sp>
        <p:nvSpPr>
          <p:cNvPr id="153" name="Google Shape;153;p20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12</a:t>
            </a:fld>
            <a:endParaRPr/>
          </a:p>
        </p:txBody>
      </p:sp>
      <p:sp>
        <p:nvSpPr>
          <p:cNvPr id="154" name="Google Shape;154;p20"/>
          <p:cNvSpPr txBox="1">
            <a:spLocks noGrp="1"/>
          </p:cNvSpPr>
          <p:nvPr>
            <p:ph type="body" idx="2"/>
          </p:nvPr>
        </p:nvSpPr>
        <p:spPr>
          <a:xfrm>
            <a:off x="4736600" y="1170100"/>
            <a:ext cx="4270800" cy="365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/>
              <a:t>Next lesson, you will... </a:t>
            </a:r>
            <a:endParaRPr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Create new effects with your pencil, and design your own drawing program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155" name="Google Shape;155;p20"/>
          <p:cNvSpPr txBox="1">
            <a:spLocks noGrp="1"/>
          </p:cNvSpPr>
          <p:nvPr>
            <p:ph type="subTitle" idx="3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Summary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0"/>
          <p:cNvSpPr txBox="1">
            <a:spLocks noGrp="1"/>
          </p:cNvSpPr>
          <p:nvPr>
            <p:ph type="title"/>
          </p:nvPr>
        </p:nvSpPr>
        <p:spPr>
          <a:xfrm>
            <a:off x="310900" y="310900"/>
            <a:ext cx="8522100" cy="7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Lesson 3: Drawing lines</a:t>
            </a:r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subTitle" idx="2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Objectives</a:t>
            </a:r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310900" y="1017725"/>
            <a:ext cx="8522100" cy="381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/>
              <a:t>To adapt a program to a new context</a:t>
            </a: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I can use a programming extension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I can consider the real world when making design choices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I can choose blocks to set up my program</a:t>
            </a:r>
            <a:endParaRPr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</p:txBody>
      </p:sp>
      <p:sp>
        <p:nvSpPr>
          <p:cNvPr id="61" name="Google Shape;61;p10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310900" y="319600"/>
            <a:ext cx="8521200" cy="70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Describe this project</a:t>
            </a:r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3</a:t>
            </a:fld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subTitle" idx="2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Introduction</a:t>
            </a:r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body" idx="1"/>
          </p:nvPr>
        </p:nvSpPr>
        <p:spPr>
          <a:xfrm>
            <a:off x="310900" y="1017725"/>
            <a:ext cx="8521200" cy="381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 as much detail as you can, describe what happens in this Scratch project.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u="sng">
                <a:solidFill>
                  <a:schemeClr val="hlink"/>
                </a:solidFill>
                <a:hlinkClick r:id="rId3"/>
              </a:rPr>
              <a:t>ncce.io/</a:t>
            </a:r>
            <a:r>
              <a:rPr lang="en-GB" u="sng">
                <a:solidFill>
                  <a:schemeClr val="hlink"/>
                </a:solidFill>
                <a:hlinkClick r:id="rId3"/>
              </a:rPr>
              <a:t>pg3b-3-a0-ca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Think about:</a:t>
            </a: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The sprite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The events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The actions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Work with a partner and write your description.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2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4</a:t>
            </a:fld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subTitle" idx="2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Activity 1</a:t>
            </a:r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title"/>
          </p:nvPr>
        </p:nvSpPr>
        <p:spPr>
          <a:xfrm>
            <a:off x="310900" y="319600"/>
            <a:ext cx="8521200" cy="70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Adding Scratch extension blocks</a:t>
            </a:r>
            <a:endParaRPr/>
          </a:p>
        </p:txBody>
      </p:sp>
      <p:pic>
        <p:nvPicPr>
          <p:cNvPr id="77" name="Google Shape;77;p12" title="A1 Resource: Pen extension (video).mp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76400" y="1289303"/>
            <a:ext cx="6191199" cy="33465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3"/>
          <p:cNvSpPr txBox="1">
            <a:spLocks noGrp="1"/>
          </p:cNvSpPr>
          <p:nvPr>
            <p:ph type="body" idx="1"/>
          </p:nvPr>
        </p:nvSpPr>
        <p:spPr>
          <a:xfrm>
            <a:off x="310900" y="1017725"/>
            <a:ext cx="8522100" cy="381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GB"/>
              <a:t>Choose the </a:t>
            </a:r>
            <a:r>
              <a:rPr lang="en-GB" b="1"/>
              <a:t>Pencil</a:t>
            </a:r>
            <a:r>
              <a:rPr lang="en-GB"/>
              <a:t> sprite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GB"/>
              <a:t>Move it in four directions (you learned how to do this in the last lesson)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GB"/>
              <a:t>Go to the</a:t>
            </a:r>
            <a:r>
              <a:rPr lang="en-GB" b="1"/>
              <a:t> Pen</a:t>
            </a:r>
            <a:r>
              <a:rPr lang="en-GB"/>
              <a:t> extension blocks (click on         to add the extension) and use: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 b="1"/>
              <a:t>Note:</a:t>
            </a:r>
            <a:r>
              <a:rPr lang="en-GB"/>
              <a:t> </a:t>
            </a: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pen down</a:t>
            </a:r>
            <a:r>
              <a:rPr lang="en-GB"/>
              <a:t> enables you to draw lines. </a:t>
            </a: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pen up</a:t>
            </a:r>
            <a:r>
              <a:rPr lang="en-GB"/>
              <a:t> stops the sprite drawing.</a:t>
            </a:r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title"/>
          </p:nvPr>
        </p:nvSpPr>
        <p:spPr>
          <a:xfrm>
            <a:off x="310900" y="310850"/>
            <a:ext cx="8522100" cy="7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Create your own drawing program</a:t>
            </a:r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5</a:t>
            </a:fld>
            <a:endParaRPr/>
          </a:p>
        </p:txBody>
      </p:sp>
      <p:sp>
        <p:nvSpPr>
          <p:cNvPr id="85" name="Google Shape;85;p13"/>
          <p:cNvSpPr txBox="1">
            <a:spLocks noGrp="1"/>
          </p:cNvSpPr>
          <p:nvPr>
            <p:ph type="subTitle" idx="2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Activity 1</a:t>
            </a:r>
            <a:endParaRPr/>
          </a:p>
        </p:txBody>
      </p:sp>
      <p:pic>
        <p:nvPicPr>
          <p:cNvPr id="86" name="Google Shape;86;p13"/>
          <p:cNvPicPr preferRelativeResize="0"/>
          <p:nvPr/>
        </p:nvPicPr>
        <p:blipFill rotWithShape="1">
          <a:blip r:embed="rId3">
            <a:alphaModFix/>
          </a:blip>
          <a:srcRect r="31398" b="55402"/>
          <a:stretch/>
        </p:blipFill>
        <p:spPr>
          <a:xfrm>
            <a:off x="814525" y="2613275"/>
            <a:ext cx="2695375" cy="1215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97638" y="1762788"/>
            <a:ext cx="428625" cy="352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>
            <a:spLocks noGrp="1"/>
          </p:cNvSpPr>
          <p:nvPr>
            <p:ph type="body" idx="1"/>
          </p:nvPr>
        </p:nvSpPr>
        <p:spPr>
          <a:xfrm>
            <a:off x="310900" y="1170124"/>
            <a:ext cx="4096500" cy="365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/>
              <a:t>Can you make the pencil draw from the tip?</a:t>
            </a:r>
            <a:endParaRPr/>
          </a:p>
        </p:txBody>
      </p:sp>
      <p:sp>
        <p:nvSpPr>
          <p:cNvPr id="93" name="Google Shape;93;p14"/>
          <p:cNvSpPr txBox="1">
            <a:spLocks noGrp="1"/>
          </p:cNvSpPr>
          <p:nvPr>
            <p:ph type="title"/>
          </p:nvPr>
        </p:nvSpPr>
        <p:spPr>
          <a:xfrm>
            <a:off x="310900" y="319600"/>
            <a:ext cx="8521200" cy="69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How could you improve the appearance of your project?</a:t>
            </a:r>
            <a:endParaRPr/>
          </a:p>
        </p:txBody>
      </p:sp>
      <p:sp>
        <p:nvSpPr>
          <p:cNvPr id="94" name="Google Shape;94;p14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6</a:t>
            </a:fld>
            <a:endParaRPr/>
          </a:p>
        </p:txBody>
      </p:sp>
      <p:sp>
        <p:nvSpPr>
          <p:cNvPr id="95" name="Google Shape;95;p14"/>
          <p:cNvSpPr txBox="1">
            <a:spLocks noGrp="1"/>
          </p:cNvSpPr>
          <p:nvPr>
            <p:ph type="subTitle" idx="3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Activity 2</a:t>
            </a:r>
            <a:endParaRPr/>
          </a:p>
        </p:txBody>
      </p:sp>
      <p:pic>
        <p:nvPicPr>
          <p:cNvPr id="96" name="Google Shape;9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36600" y="1186750"/>
            <a:ext cx="4096500" cy="277001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Google Shape;101;p15" title="A2 Resource: recentre sprites (video)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36600" y="1170121"/>
            <a:ext cx="4185103" cy="2329449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15"/>
          <p:cNvSpPr txBox="1">
            <a:spLocks noGrp="1"/>
          </p:cNvSpPr>
          <p:nvPr>
            <p:ph type="body" idx="1"/>
          </p:nvPr>
        </p:nvSpPr>
        <p:spPr>
          <a:xfrm>
            <a:off x="310900" y="1170124"/>
            <a:ext cx="4096500" cy="365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GB"/>
              <a:t>Click on the </a:t>
            </a:r>
            <a:r>
              <a:rPr lang="en-GB" b="1"/>
              <a:t>Costumes</a:t>
            </a:r>
            <a:r>
              <a:rPr lang="en-GB"/>
              <a:t> tab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GB"/>
              <a:t>Click and drag a box to select the whole sprite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GB"/>
              <a:t>Move the sprite so that the point of the pencil is on the cross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GB"/>
              <a:t>Run your project again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/>
              <a:t>Can you recentre the sprite in your project?</a:t>
            </a:r>
            <a:endParaRPr/>
          </a:p>
        </p:txBody>
      </p:sp>
      <p:sp>
        <p:nvSpPr>
          <p:cNvPr id="103" name="Google Shape;103;p15"/>
          <p:cNvSpPr txBox="1">
            <a:spLocks noGrp="1"/>
          </p:cNvSpPr>
          <p:nvPr>
            <p:ph type="title"/>
          </p:nvPr>
        </p:nvSpPr>
        <p:spPr>
          <a:xfrm>
            <a:off x="310900" y="319600"/>
            <a:ext cx="8521200" cy="69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Changing the centre of a sprite</a:t>
            </a:r>
            <a:endParaRPr/>
          </a:p>
        </p:txBody>
      </p:sp>
      <p:sp>
        <p:nvSpPr>
          <p:cNvPr id="104" name="Google Shape;104;p15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7</a:t>
            </a:fld>
            <a:endParaRPr/>
          </a:p>
        </p:txBody>
      </p:sp>
      <p:sp>
        <p:nvSpPr>
          <p:cNvPr id="105" name="Google Shape;105;p15"/>
          <p:cNvSpPr txBox="1">
            <a:spLocks noGrp="1"/>
          </p:cNvSpPr>
          <p:nvPr>
            <p:ph type="subTitle" idx="3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Activity 2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 txBox="1">
            <a:spLocks noGrp="1"/>
          </p:cNvSpPr>
          <p:nvPr>
            <p:ph type="title"/>
          </p:nvPr>
        </p:nvSpPr>
        <p:spPr>
          <a:xfrm>
            <a:off x="310900" y="319600"/>
            <a:ext cx="8521200" cy="69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Setting up a project</a:t>
            </a:r>
            <a:endParaRPr/>
          </a:p>
        </p:txBody>
      </p:sp>
      <p:sp>
        <p:nvSpPr>
          <p:cNvPr id="111" name="Google Shape;111;p16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8</a:t>
            </a:fld>
            <a:endParaRPr/>
          </a:p>
        </p:txBody>
      </p:sp>
      <p:sp>
        <p:nvSpPr>
          <p:cNvPr id="112" name="Google Shape;112;p16"/>
          <p:cNvSpPr txBox="1">
            <a:spLocks noGrp="1"/>
          </p:cNvSpPr>
          <p:nvPr>
            <p:ph type="subTitle" idx="3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Activity 3</a:t>
            </a:r>
            <a:endParaRPr/>
          </a:p>
        </p:txBody>
      </p:sp>
      <p:sp>
        <p:nvSpPr>
          <p:cNvPr id="113" name="Google Shape;113;p16"/>
          <p:cNvSpPr txBox="1">
            <a:spLocks noGrp="1"/>
          </p:cNvSpPr>
          <p:nvPr>
            <p:ph type="body" idx="1"/>
          </p:nvPr>
        </p:nvSpPr>
        <p:spPr>
          <a:xfrm>
            <a:off x="310900" y="1170124"/>
            <a:ext cx="4096500" cy="365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Your project should start in the same way every time it is run.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Blocks can be added to a project to make sure this happens.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What happens when the green flag is clicked in this project?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/>
              <a:t>Use your worksheet to make notes.</a:t>
            </a:r>
            <a:endParaRPr/>
          </a:p>
        </p:txBody>
      </p:sp>
      <p:pic>
        <p:nvPicPr>
          <p:cNvPr id="114" name="Google Shape;114;p16" title="A3 Resource: Set up (video)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36598" y="1126520"/>
            <a:ext cx="3953324" cy="31367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7"/>
          <p:cNvSpPr txBox="1">
            <a:spLocks noGrp="1"/>
          </p:cNvSpPr>
          <p:nvPr>
            <p:ph type="body" idx="1"/>
          </p:nvPr>
        </p:nvSpPr>
        <p:spPr>
          <a:xfrm>
            <a:off x="310900" y="1170124"/>
            <a:ext cx="4096500" cy="365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Use your worksheet to help include setup in your project.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These blocks might be useful.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Remember to include an </a:t>
            </a:r>
            <a:r>
              <a:rPr lang="en-GB" b="1"/>
              <a:t>Events</a:t>
            </a:r>
            <a:r>
              <a:rPr lang="en-GB"/>
              <a:t>  block.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120" name="Google Shape;120;p17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9</a:t>
            </a:fld>
            <a:endParaRPr/>
          </a:p>
        </p:txBody>
      </p:sp>
      <p:sp>
        <p:nvSpPr>
          <p:cNvPr id="121" name="Google Shape;121;p17"/>
          <p:cNvSpPr txBox="1">
            <a:spLocks noGrp="1"/>
          </p:cNvSpPr>
          <p:nvPr>
            <p:ph type="subTitle" idx="3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Activity 3</a:t>
            </a:r>
            <a:endParaRPr/>
          </a:p>
        </p:txBody>
      </p:sp>
      <p:sp>
        <p:nvSpPr>
          <p:cNvPr id="122" name="Google Shape;122;p17"/>
          <p:cNvSpPr txBox="1">
            <a:spLocks noGrp="1"/>
          </p:cNvSpPr>
          <p:nvPr>
            <p:ph type="title"/>
          </p:nvPr>
        </p:nvSpPr>
        <p:spPr>
          <a:xfrm>
            <a:off x="310900" y="319600"/>
            <a:ext cx="8521200" cy="69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Planning the setup of your project</a:t>
            </a:r>
            <a:endParaRPr/>
          </a:p>
        </p:txBody>
      </p:sp>
      <p:pic>
        <p:nvPicPr>
          <p:cNvPr id="123" name="Google Shape;123;p17"/>
          <p:cNvPicPr preferRelativeResize="0"/>
          <p:nvPr/>
        </p:nvPicPr>
        <p:blipFill rotWithShape="1">
          <a:blip r:embed="rId3">
            <a:alphaModFix/>
          </a:blip>
          <a:srcRect r="32032" b="39838"/>
          <a:stretch/>
        </p:blipFill>
        <p:spPr>
          <a:xfrm>
            <a:off x="4736600" y="1170125"/>
            <a:ext cx="2736300" cy="3263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NCCE Slides">
  <a:themeElements>
    <a:clrScheme name="Simple Light">
      <a:dk1>
        <a:srgbClr val="5B5BA5"/>
      </a:dk1>
      <a:lt1>
        <a:srgbClr val="FFFFFF"/>
      </a:lt1>
      <a:dk2>
        <a:srgbClr val="E9E9F3"/>
      </a:dk2>
      <a:lt2>
        <a:srgbClr val="F2F6FC"/>
      </a:lt2>
      <a:accent1>
        <a:srgbClr val="E9F7FC"/>
      </a:accent1>
      <a:accent2>
        <a:srgbClr val="FFEFDA"/>
      </a:accent2>
      <a:accent3>
        <a:srgbClr val="ECF8F5"/>
      </a:accent3>
      <a:accent4>
        <a:srgbClr val="FEF2F6"/>
      </a:accent4>
      <a:accent5>
        <a:srgbClr val="E6E6EA"/>
      </a:accent5>
      <a:accent6>
        <a:srgbClr val="F0F6ED"/>
      </a:accent6>
      <a:hlink>
        <a:srgbClr val="3197A8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577</Words>
  <Application>Microsoft Office PowerPoint</Application>
  <PresentationFormat>On-screen Show (16:9)</PresentationFormat>
  <Paragraphs>94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Quicksand</vt:lpstr>
      <vt:lpstr>Quicksand Light</vt:lpstr>
      <vt:lpstr>Roboto Mono</vt:lpstr>
      <vt:lpstr>Arial</vt:lpstr>
      <vt:lpstr>NCCE Slides</vt:lpstr>
      <vt:lpstr>Lesson 3: Drawing lines</vt:lpstr>
      <vt:lpstr>Lesson 3: Drawing lines</vt:lpstr>
      <vt:lpstr>Describe this project</vt:lpstr>
      <vt:lpstr>Adding Scratch extension blocks</vt:lpstr>
      <vt:lpstr>Create your own drawing program</vt:lpstr>
      <vt:lpstr>How could you improve the appearance of your project?</vt:lpstr>
      <vt:lpstr>Changing the centre of a sprite</vt:lpstr>
      <vt:lpstr>Setting up a project</vt:lpstr>
      <vt:lpstr>Planning the setup of your project</vt:lpstr>
      <vt:lpstr>Why is setup important?</vt:lpstr>
      <vt:lpstr>PowerPoint Presentation</vt:lpstr>
      <vt:lpstr>Next lesson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3: Drawing lines</dc:title>
  <dc:creator>David Cash</dc:creator>
  <cp:lastModifiedBy>David Cash</cp:lastModifiedBy>
  <cp:revision>2</cp:revision>
  <dcterms:modified xsi:type="dcterms:W3CDTF">2021-01-29T08:08:09Z</dcterms:modified>
</cp:coreProperties>
</file>