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Quicksand" panose="020B0604020202020204" charset="0"/>
      <p:regular r:id="rId25"/>
      <p:bold r:id="rId26"/>
    </p:embeddedFont>
    <p:embeddedFont>
      <p:font typeface="Quicksand Light" panose="020B0604020202020204" charset="0"/>
      <p:regular r:id="rId27"/>
      <p:bold r:id="rId28"/>
    </p:embeddedFont>
    <p:embeddedFont>
      <p:font typeface="Roboto Mon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pg4a-3-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vectors/thumb-up-hand-like-confirm-go-top-30717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illustrations/bunting-flags-banner-party-492431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piano-keyboard-keys-music-84972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brushing-teeth-tooth-zahnarztpraxis-210321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ictionary.com/browse/repea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5eb07e6303_3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5eb07e6303_3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latin typeface="Quicksand"/>
                <a:ea typeface="Quicksand"/>
                <a:cs typeface="Quicksand"/>
                <a:sym typeface="Quicksand"/>
              </a:rPr>
              <a:t>Last updated: 01-07-20</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a:p>
            <a:pPr marL="0" lvl="0" indent="0" algn="l" rtl="0">
              <a:lnSpc>
                <a:spcPct val="115000"/>
              </a:lnSpc>
              <a:spcBef>
                <a:spcPts val="0"/>
              </a:spcBef>
              <a:spcAft>
                <a:spcPts val="0"/>
              </a:spcAft>
              <a:buNone/>
            </a:pPr>
            <a:r>
              <a:rPr lang="en" sz="1000">
                <a:latin typeface="Quicksand"/>
                <a:ea typeface="Quicksand"/>
                <a:cs typeface="Quicksand"/>
                <a:sym typeface="Quicksand"/>
              </a:rPr>
              <a:t>This resource is available online at </a:t>
            </a:r>
            <a:r>
              <a:rPr lang="en" sz="1000" u="sng">
                <a:solidFill>
                  <a:schemeClr val="hlink"/>
                </a:solidFill>
                <a:latin typeface="Quicksand"/>
                <a:ea typeface="Quicksand"/>
                <a:cs typeface="Quicksand"/>
                <a:sym typeface="Quicksand"/>
                <a:hlinkClick r:id="rId3"/>
              </a:rPr>
              <a:t>ncce.io/pg4a-3-s</a:t>
            </a:r>
            <a:r>
              <a:rPr lang="en" sz="1000">
                <a:latin typeface="Quicksand"/>
                <a:ea typeface="Quicksand"/>
                <a:cs typeface="Quicksand"/>
                <a:sym typeface="Quicksand"/>
              </a:rPr>
              <a:t>. Resources are updated regularly — please check that you are using the latest version.</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a:p>
            <a:pPr marL="0" lvl="0" indent="0" algn="l" rtl="0">
              <a:lnSpc>
                <a:spcPct val="115000"/>
              </a:lnSpc>
              <a:spcBef>
                <a:spcPts val="0"/>
              </a:spcBef>
              <a:spcAft>
                <a:spcPts val="0"/>
              </a:spcAft>
              <a:buNone/>
            </a:pPr>
            <a:r>
              <a:rPr lang="en" sz="1000">
                <a:latin typeface="Quicksand"/>
                <a:ea typeface="Quicksand"/>
                <a:cs typeface="Quicksand"/>
                <a:sym typeface="Quicksand"/>
              </a:rPr>
              <a:t>This resource is licensed under the Open Government Licence, version 3. For more information on this licence, see </a:t>
            </a:r>
            <a:r>
              <a:rPr lang="en" sz="1000" u="sng">
                <a:solidFill>
                  <a:schemeClr val="hlink"/>
                </a:solidFill>
                <a:latin typeface="Quicksand"/>
                <a:ea typeface="Quicksand"/>
                <a:cs typeface="Quicksand"/>
                <a:sym typeface="Quicksand"/>
                <a:hlinkClick r:id="rId4"/>
              </a:rPr>
              <a:t>ncce.io/ogl</a:t>
            </a:r>
            <a:r>
              <a:rPr lang="en" sz="1000">
                <a:latin typeface="Quicksand"/>
                <a:ea typeface="Quicksand"/>
                <a:cs typeface="Quicksand"/>
                <a:sym typeface="Quicksand"/>
              </a:rPr>
              <a:t>.</a:t>
            </a:r>
            <a:endParaRPr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f99685b3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f99685b3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Quicksand"/>
                <a:ea typeface="Quicksand"/>
                <a:cs typeface="Quicksand"/>
                <a:sym typeface="Quicksand"/>
              </a:rPr>
              <a:t>Demonstrate writing the algorithm as a list of instructions, in a similar way to the algorithm for brushing teeth from the ‘Repeating patterns’ activity. It has been started for you. Add a couple more steps so that pupils who choose this method can work out the rest for themselves. </a:t>
            </a:r>
            <a:endParaRPr sz="1000">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4c705b497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4c705b497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f99685b3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f99685b3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f99685b3b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f99685b3b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Click the slide to make the text appear. </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7d5eaa6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7d5eaa6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Click the slide to make the text appear. </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4c705b497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4c705b497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Click the slide to make the text appear. </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f99685b3b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f99685b3b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Play the animation to show how to create a square using the </a:t>
            </a:r>
            <a:r>
              <a:rPr lang="en" sz="1000">
                <a:solidFill>
                  <a:schemeClr val="dk1"/>
                </a:solidFill>
                <a:latin typeface="Roboto Mono"/>
                <a:ea typeface="Roboto Mono"/>
                <a:cs typeface="Roboto Mono"/>
                <a:sym typeface="Roboto Mono"/>
              </a:rPr>
              <a:t>repeat</a:t>
            </a:r>
            <a:r>
              <a:rPr lang="en" sz="1000">
                <a:solidFill>
                  <a:schemeClr val="dk1"/>
                </a:solidFill>
                <a:latin typeface="Quicksand"/>
                <a:ea typeface="Quicksand"/>
                <a:cs typeface="Quicksand"/>
                <a:sym typeface="Quicksand"/>
              </a:rPr>
              <a:t> command.</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f99685b3b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f99685b3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399ec53e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399ec53e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latin typeface="Quicksand"/>
                <a:ea typeface="Quicksand"/>
                <a:cs typeface="Quicksand"/>
                <a:sym typeface="Quicksand"/>
              </a:rPr>
              <a:t>Play the animation to show how to change the size of the square.</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399ec53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399ec53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000">
              <a:solidFill>
                <a:schemeClr val="dk1"/>
              </a:solidFill>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e3d9e06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e3d9e06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4c705b497_3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4c705b497_3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chemeClr val="dk1"/>
                </a:solidFill>
                <a:latin typeface="Quicksand"/>
                <a:ea typeface="Quicksand"/>
                <a:cs typeface="Quicksand"/>
                <a:sym typeface="Quicksand"/>
              </a:rPr>
              <a:t>Answer: </a:t>
            </a:r>
            <a:r>
              <a:rPr lang="en" sz="1000">
                <a:solidFill>
                  <a:schemeClr val="dk1"/>
                </a:solidFill>
                <a:latin typeface="Roboto Mono"/>
                <a:ea typeface="Roboto Mono"/>
                <a:cs typeface="Roboto Mono"/>
                <a:sym typeface="Roboto Mono"/>
              </a:rPr>
              <a:t>repeat 4 [FD 200 LT 90]</a:t>
            </a:r>
            <a:endParaRPr sz="1000">
              <a:solidFill>
                <a:schemeClr val="dk1"/>
              </a:solidFill>
              <a:latin typeface="Roboto Mono"/>
              <a:ea typeface="Roboto Mono"/>
              <a:cs typeface="Roboto Mono"/>
              <a:sym typeface="Roboto Mon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e3d9e063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e3d9e06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Quicksand"/>
                <a:ea typeface="Quicksand"/>
                <a:cs typeface="Quicksand"/>
                <a:sym typeface="Quicksand"/>
              </a:rPr>
              <a:t>Image source: </a:t>
            </a:r>
            <a:r>
              <a:rPr lang="en" sz="1000" u="sng">
                <a:solidFill>
                  <a:schemeClr val="hlink"/>
                </a:solidFill>
                <a:latin typeface="Quicksand"/>
                <a:ea typeface="Quicksand"/>
                <a:cs typeface="Quicksand"/>
                <a:sym typeface="Quicksand"/>
                <a:hlinkClick r:id="rId3"/>
              </a:rPr>
              <a:t>https://pixabay.com/vectors/thumb-up-hand-like-confirm-go-top-307176</a:t>
            </a:r>
            <a:endParaRPr sz="1000">
              <a:latin typeface="Quicksand"/>
              <a:ea typeface="Quicksand"/>
              <a:cs typeface="Quicksand"/>
              <a:sym typeface="Quicksand"/>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e3d9e063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e3d9e063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e3d9e063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e3d9e0630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Quicksand"/>
                <a:ea typeface="Quicksand"/>
                <a:cs typeface="Quicksand"/>
                <a:sym typeface="Quicksand"/>
              </a:rPr>
              <a:t>Image source: </a:t>
            </a:r>
            <a:r>
              <a:rPr lang="en" sz="1000" u="sng">
                <a:solidFill>
                  <a:schemeClr val="hlink"/>
                </a:solidFill>
                <a:latin typeface="Quicksand"/>
                <a:ea typeface="Quicksand"/>
                <a:cs typeface="Quicksand"/>
                <a:sym typeface="Quicksand"/>
                <a:hlinkClick r:id="rId3"/>
              </a:rPr>
              <a:t>https://pixabay.com/illustrations/bunting-flags-banner-party-4924311/</a:t>
            </a:r>
            <a:endParaRPr sz="1000">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f99685b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f99685b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Quicksand"/>
                <a:ea typeface="Quicksand"/>
                <a:cs typeface="Quicksand"/>
                <a:sym typeface="Quicksand"/>
              </a:rPr>
              <a:t>Image source: </a:t>
            </a:r>
            <a:r>
              <a:rPr lang="en" sz="1000" u="sng">
                <a:solidFill>
                  <a:schemeClr val="hlink"/>
                </a:solidFill>
                <a:latin typeface="Quicksand"/>
                <a:ea typeface="Quicksand"/>
                <a:cs typeface="Quicksand"/>
                <a:sym typeface="Quicksand"/>
                <a:hlinkClick r:id="rId3"/>
              </a:rPr>
              <a:t>https://pixabay.com/photos/piano-keyboard-keys-music-849726/</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e3d9e063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e3d9e0630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Quicksand"/>
                <a:ea typeface="Quicksand"/>
                <a:cs typeface="Quicksand"/>
                <a:sym typeface="Quicksand"/>
              </a:rPr>
              <a:t>Give pupils a few minutes to think about actions involved in brushing teeth.</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Image source: </a:t>
            </a:r>
            <a:r>
              <a:rPr lang="en" sz="1000" u="sng">
                <a:solidFill>
                  <a:schemeClr val="hlink"/>
                </a:solidFill>
                <a:latin typeface="Quicksand"/>
                <a:ea typeface="Quicksand"/>
                <a:cs typeface="Quicksand"/>
                <a:sym typeface="Quicksand"/>
                <a:hlinkClick r:id="rId3"/>
              </a:rPr>
              <a:t>https://pixabay.com/photos/brushing-teeth-tooth-zahnarztpraxis-2103219/</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4c705b497_3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4c705b497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Quicksand"/>
                <a:ea typeface="Quicksand"/>
                <a:cs typeface="Quicksand"/>
                <a:sym typeface="Quicksand"/>
              </a:rPr>
              <a:t>Continue to write the algorithm, and as you come to the first brushing step, eg ‘Brush front teeth up and down’, ask pupils how many times they do this. Using their response, eg 10, begin to write the step out 10 times. After writing it a few times, ask them if there might be a better way of showing that an action is repeated a number of times. </a:t>
            </a:r>
            <a:endParaRPr sz="1000">
              <a:latin typeface="Quicksand"/>
              <a:ea typeface="Quicksand"/>
              <a:cs typeface="Quicksand"/>
              <a:sym typeface="Quicksand"/>
            </a:endParaRPr>
          </a:p>
          <a:p>
            <a:pPr marL="0" lvl="0" indent="0" algn="l" rtl="0">
              <a:spcBef>
                <a:spcPts val="0"/>
              </a:spcBef>
              <a:spcAft>
                <a:spcPts val="0"/>
              </a:spcAft>
              <a:buNone/>
            </a:pPr>
            <a:r>
              <a:rPr lang="en" sz="1000">
                <a:latin typeface="Quicksand"/>
                <a:ea typeface="Quicksand"/>
                <a:cs typeface="Quicksand"/>
                <a:sym typeface="Quicksand"/>
              </a:rPr>
              <a:t>Discuss responses and choose a suitable one (eg ‘Brush front teeth up and down ×10’) to use in the algorithm. </a:t>
            </a:r>
            <a:endParaRPr sz="90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4c705b497_3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4c705b497_3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4bb43262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4bb4326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Quicksand"/>
                <a:ea typeface="Quicksand"/>
                <a:cs typeface="Quicksand"/>
                <a:sym typeface="Quicksand"/>
              </a:rPr>
              <a:t>Click the slide to reveal the next part of the sequence. It is repeated four times in total.</a:t>
            </a:r>
            <a:endParaRPr sz="1000">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4c705b497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4c705b497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Quicksand"/>
                <a:ea typeface="Quicksand"/>
                <a:cs typeface="Quicksand"/>
                <a:sym typeface="Quicksand"/>
              </a:rPr>
              <a:t>Definition source: </a:t>
            </a:r>
            <a:r>
              <a:rPr lang="en" sz="1000" u="sng">
                <a:solidFill>
                  <a:schemeClr val="hlink"/>
                </a:solidFill>
                <a:latin typeface="Quicksand"/>
                <a:ea typeface="Quicksand"/>
                <a:cs typeface="Quicksand"/>
                <a:sym typeface="Quicksand"/>
                <a:hlinkClick r:id="rId3"/>
              </a:rPr>
              <a:t>https://www.dictionary.com/browse/repeat</a:t>
            </a:r>
            <a:r>
              <a:rPr lang="en" sz="1000">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rotWithShape="1">
          <a:blip r:embed="rId2">
            <a:alphaModFix/>
          </a:blip>
          <a:srcRect l="14223" t="14372" r="15015" b="14825"/>
          <a:stretch/>
        </p:blipFill>
        <p:spPr>
          <a:xfrm>
            <a:off x="8255175" y="4304125"/>
            <a:ext cx="694023" cy="694026"/>
          </a:xfrm>
          <a:prstGeom prst="rect">
            <a:avLst/>
          </a:prstGeom>
          <a:noFill/>
          <a:ln>
            <a:noFill/>
          </a:ln>
        </p:spPr>
      </p:pic>
      <p:sp>
        <p:nvSpPr>
          <p:cNvPr id="13" name="Google Shape;13;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 name="Google Shape;14;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5" name="Google Shape;15;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200" b="1"/>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26" name="Google Shape;26;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9" name="Google Shape;29;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31" name="Google Shape;31;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4" name="Google Shape;34;p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36" name="Google Shape;36;p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9" name="Google Shape;39;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41" name="Google Shape;41;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 name="Google Shape;42;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
        <p:nvSpPr>
          <p:cNvPr id="46" name="Google Shape;46;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Light"/>
                <a:ea typeface="Quicksand Light"/>
                <a:cs typeface="Quicksand Light"/>
                <a:sym typeface="Quicksand Light"/>
              </a:defRPr>
            </a:lvl1pPr>
            <a:lvl2pPr lvl="1" algn="ctr" rtl="0">
              <a:buNone/>
              <a:defRPr sz="800">
                <a:solidFill>
                  <a:srgbClr val="494985"/>
                </a:solidFill>
                <a:latin typeface="Quicksand Light"/>
                <a:ea typeface="Quicksand Light"/>
                <a:cs typeface="Quicksand Light"/>
                <a:sym typeface="Quicksand Light"/>
              </a:defRPr>
            </a:lvl2pPr>
            <a:lvl3pPr lvl="2" algn="ctr" rtl="0">
              <a:buNone/>
              <a:defRPr sz="800">
                <a:solidFill>
                  <a:srgbClr val="494985"/>
                </a:solidFill>
                <a:latin typeface="Quicksand Light"/>
                <a:ea typeface="Quicksand Light"/>
                <a:cs typeface="Quicksand Light"/>
                <a:sym typeface="Quicksand Light"/>
              </a:defRPr>
            </a:lvl3pPr>
            <a:lvl4pPr lvl="3" algn="ctr" rtl="0">
              <a:buNone/>
              <a:defRPr sz="800">
                <a:solidFill>
                  <a:srgbClr val="494985"/>
                </a:solidFill>
                <a:latin typeface="Quicksand Light"/>
                <a:ea typeface="Quicksand Light"/>
                <a:cs typeface="Quicksand Light"/>
                <a:sym typeface="Quicksand Light"/>
              </a:defRPr>
            </a:lvl4pPr>
            <a:lvl5pPr lvl="4" algn="ctr" rtl="0">
              <a:buNone/>
              <a:defRPr sz="800">
                <a:solidFill>
                  <a:srgbClr val="494985"/>
                </a:solidFill>
                <a:latin typeface="Quicksand Light"/>
                <a:ea typeface="Quicksand Light"/>
                <a:cs typeface="Quicksand Light"/>
                <a:sym typeface="Quicksand Light"/>
              </a:defRPr>
            </a:lvl5pPr>
            <a:lvl6pPr lvl="5" algn="ctr" rtl="0">
              <a:buNone/>
              <a:defRPr sz="800">
                <a:solidFill>
                  <a:srgbClr val="494985"/>
                </a:solidFill>
                <a:latin typeface="Quicksand Light"/>
                <a:ea typeface="Quicksand Light"/>
                <a:cs typeface="Quicksand Light"/>
                <a:sym typeface="Quicksand Light"/>
              </a:defRPr>
            </a:lvl6pPr>
            <a:lvl7pPr lvl="6" algn="ctr" rtl="0">
              <a:buNone/>
              <a:defRPr sz="800">
                <a:solidFill>
                  <a:srgbClr val="494985"/>
                </a:solidFill>
                <a:latin typeface="Quicksand Light"/>
                <a:ea typeface="Quicksand Light"/>
                <a:cs typeface="Quicksand Light"/>
                <a:sym typeface="Quicksand Light"/>
              </a:defRPr>
            </a:lvl7pPr>
            <a:lvl8pPr lvl="7" algn="ctr" rtl="0">
              <a:buNone/>
              <a:defRPr sz="800">
                <a:solidFill>
                  <a:srgbClr val="494985"/>
                </a:solidFill>
                <a:latin typeface="Quicksand Light"/>
                <a:ea typeface="Quicksand Light"/>
                <a:cs typeface="Quicksand Light"/>
                <a:sym typeface="Quicksand Light"/>
              </a:defRPr>
            </a:lvl8pPr>
            <a:lvl9pPr lvl="8" algn="ctr" rtl="0">
              <a:buNone/>
              <a:defRPr sz="800">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zXF6xVzxW5LggGgj3GnC8PjXG--1hY4YoGJIBXbdd4g/cop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3: Patterns and repeats</a:t>
            </a:r>
            <a:endParaRPr/>
          </a:p>
        </p:txBody>
      </p:sp>
      <p:sp>
        <p:nvSpPr>
          <p:cNvPr id="52" name="Google Shape;52;p9"/>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494985"/>
                </a:solidFill>
              </a:rPr>
              <a:t>Programming </a:t>
            </a:r>
            <a:r>
              <a:rPr lang="en" dirty="0">
                <a:solidFill>
                  <a:srgbClr val="494985"/>
                </a:solidFill>
              </a:rPr>
              <a:t>– Repetition in shapes</a:t>
            </a:r>
            <a:endParaRPr dirty="0">
              <a:solidFill>
                <a:srgbClr val="494985"/>
              </a:solidFill>
            </a:endParaRPr>
          </a:p>
        </p:txBody>
      </p:sp>
      <p:sp>
        <p:nvSpPr>
          <p:cNvPr id="53" name="Google Shape;53;p9"/>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u="sng">
                <a:solidFill>
                  <a:schemeClr val="hlink"/>
                </a:solidFill>
                <a:hlinkClick r:id="rId3"/>
              </a:rPr>
              <a:t>Save a copy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Writing algorithms for squares as a list</a:t>
            </a:r>
            <a:endParaRPr/>
          </a:p>
        </p:txBody>
      </p:sp>
      <p:sp>
        <p:nvSpPr>
          <p:cNvPr id="130" name="Google Shape;130;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131" name="Google Shape;131;p1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sp>
        <p:nvSpPr>
          <p:cNvPr id="132" name="Google Shape;132;p18"/>
          <p:cNvSpPr/>
          <p:nvPr/>
        </p:nvSpPr>
        <p:spPr>
          <a:xfrm>
            <a:off x="5897550" y="1289300"/>
            <a:ext cx="2285400" cy="2128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Go forward 100</a:t>
            </a:r>
            <a:endParaRPr/>
          </a:p>
          <a:p>
            <a:pPr marL="457200" lvl="0" indent="-342900" algn="l" rtl="0">
              <a:spcBef>
                <a:spcPts val="0"/>
              </a:spcBef>
              <a:spcAft>
                <a:spcPts val="0"/>
              </a:spcAft>
              <a:buSzPts val="1800"/>
              <a:buAutoNum type="arabicPeriod"/>
            </a:pPr>
            <a:r>
              <a:rPr lang="en"/>
              <a:t>Turn right 90°</a:t>
            </a:r>
            <a:endParaRPr/>
          </a:p>
          <a:p>
            <a:pPr marL="457200" lvl="0" indent="-342900" algn="l" rtl="0">
              <a:spcBef>
                <a:spcPts val="0"/>
              </a:spcBef>
              <a:spcAft>
                <a:spcPts val="0"/>
              </a:spcAft>
              <a:buSzPts val="1800"/>
              <a:buAutoNum type="arabicPeriod"/>
            </a:pPr>
            <a:r>
              <a:rPr lang="en"/>
              <a:t>Go forward ___</a:t>
            </a:r>
            <a:endParaRPr/>
          </a:p>
          <a:p>
            <a:pPr marL="457200" lvl="0" indent="-342900" algn="l" rtl="0">
              <a:spcBef>
                <a:spcPts val="0"/>
              </a:spcBef>
              <a:spcAft>
                <a:spcPts val="0"/>
              </a:spcAft>
              <a:buSzPts val="1800"/>
              <a:buAutoNum type="arabicPeriod"/>
            </a:pPr>
            <a:endParaRPr/>
          </a:p>
          <a:p>
            <a:pPr marL="457200" lvl="0" indent="-342900" algn="l" rtl="0">
              <a:spcBef>
                <a:spcPts val="0"/>
              </a:spcBef>
              <a:spcAft>
                <a:spcPts val="0"/>
              </a:spcAft>
              <a:buSzPts val="1800"/>
              <a:buAutoNum type="arabicPeriod"/>
            </a:pPr>
            <a:r>
              <a:rPr lang="en"/>
              <a:t> </a:t>
            </a:r>
            <a:endParaRPr/>
          </a:p>
          <a:p>
            <a:pPr marL="457200" lvl="0" indent="-342900" algn="l" rtl="0">
              <a:spcBef>
                <a:spcPts val="0"/>
              </a:spcBef>
              <a:spcAft>
                <a:spcPts val="0"/>
              </a:spcAft>
              <a:buSzPts val="1800"/>
              <a:buAutoNum type="arabicPeriod"/>
            </a:pPr>
            <a:r>
              <a:rPr lang="en"/>
              <a:t> </a:t>
            </a:r>
            <a:endParaRPr/>
          </a:p>
          <a:p>
            <a:pPr marL="457200" lvl="0" indent="-342900" algn="l" rtl="0">
              <a:spcBef>
                <a:spcPts val="0"/>
              </a:spcBef>
              <a:spcAft>
                <a:spcPts val="0"/>
              </a:spcAft>
              <a:buSzPts val="1800"/>
              <a:buAutoNum type="arabicPeriod"/>
            </a:pPr>
            <a:r>
              <a:rPr lang="en"/>
              <a:t> </a:t>
            </a:r>
            <a:endParaRPr/>
          </a:p>
          <a:p>
            <a:pPr marL="457200" lvl="0" indent="-342900" algn="l" rtl="0">
              <a:spcBef>
                <a:spcPts val="0"/>
              </a:spcBef>
              <a:spcAft>
                <a:spcPts val="0"/>
              </a:spcAft>
              <a:buSzPts val="1800"/>
              <a:buAutoNum type="arabicPeriod"/>
            </a:pPr>
            <a:endParaRPr/>
          </a:p>
          <a:p>
            <a:pPr marL="457200" lvl="0" indent="0" algn="l" rtl="0">
              <a:lnSpc>
                <a:spcPct val="100000"/>
              </a:lnSpc>
              <a:spcBef>
                <a:spcPts val="1800"/>
              </a:spcBef>
              <a:spcAft>
                <a:spcPts val="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Writing algorithms for squares</a:t>
            </a:r>
            <a:endParaRPr/>
          </a:p>
        </p:txBody>
      </p:sp>
      <p:sp>
        <p:nvSpPr>
          <p:cNvPr id="139" name="Google Shape;139;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140" name="Google Shape;140;p19"/>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sp>
        <p:nvSpPr>
          <p:cNvPr id="141" name="Google Shape;141;p19"/>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Write your algorithm on your activity sheet. Decide whether to annotate the diagram or write the algorithm as a list under the shape.</a:t>
            </a:r>
            <a:endParaRPr/>
          </a:p>
          <a:p>
            <a:pPr marL="457200" lvl="0" indent="-342900" algn="l" rtl="0">
              <a:lnSpc>
                <a:spcPct val="100000"/>
              </a:lnSpc>
              <a:spcBef>
                <a:spcPts val="1800"/>
              </a:spcBef>
              <a:spcAft>
                <a:spcPts val="0"/>
              </a:spcAft>
              <a:buSzPts val="1800"/>
              <a:buAutoNum type="arabicPeriod"/>
            </a:pPr>
            <a:r>
              <a:rPr lang="en"/>
              <a:t>Mark the start position and direction.</a:t>
            </a:r>
            <a:endParaRPr/>
          </a:p>
          <a:p>
            <a:pPr marL="457200" lvl="0" indent="-342900" algn="l" rtl="0">
              <a:lnSpc>
                <a:spcPct val="100000"/>
              </a:lnSpc>
              <a:spcBef>
                <a:spcPts val="0"/>
              </a:spcBef>
              <a:spcAft>
                <a:spcPts val="0"/>
              </a:spcAft>
              <a:buSzPts val="1800"/>
              <a:buAutoNum type="arabicPeriod"/>
            </a:pPr>
            <a:r>
              <a:rPr lang="en"/>
              <a:t>Include the directions and their lengths, and any turns and degrees needed.</a:t>
            </a:r>
            <a:endParaRPr/>
          </a:p>
          <a:p>
            <a:pPr marL="457200" lvl="0" indent="-342900" algn="l" rtl="0">
              <a:lnSpc>
                <a:spcPct val="100000"/>
              </a:lnSpc>
              <a:spcBef>
                <a:spcPts val="0"/>
              </a:spcBef>
              <a:spcAft>
                <a:spcPts val="0"/>
              </a:spcAft>
              <a:buSzPts val="1800"/>
              <a:buAutoNum type="arabicPeriod"/>
            </a:pPr>
            <a:r>
              <a:rPr lang="en"/>
              <a:t>Number the instructions. </a:t>
            </a:r>
            <a:endParaRPr/>
          </a:p>
        </p:txBody>
      </p:sp>
      <p:pic>
        <p:nvPicPr>
          <p:cNvPr id="142" name="Google Shape;142;p19"/>
          <p:cNvPicPr preferRelativeResize="0"/>
          <p:nvPr/>
        </p:nvPicPr>
        <p:blipFill>
          <a:blip r:embed="rId3">
            <a:alphaModFix/>
          </a:blip>
          <a:stretch>
            <a:fillRect/>
          </a:stretch>
        </p:blipFill>
        <p:spPr>
          <a:xfrm>
            <a:off x="5138395" y="1170120"/>
            <a:ext cx="3590095" cy="3010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Programming in Logo to draw a square</a:t>
            </a:r>
            <a:endParaRPr/>
          </a:p>
        </p:txBody>
      </p:sp>
      <p:sp>
        <p:nvSpPr>
          <p:cNvPr id="148" name="Google Shape;148;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149" name="Google Shape;149;p2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sp>
        <p:nvSpPr>
          <p:cNvPr id="150" name="Google Shape;150;p20"/>
          <p:cNvSpPr txBox="1"/>
          <p:nvPr/>
        </p:nvSpPr>
        <p:spPr>
          <a:xfrm>
            <a:off x="310900" y="1273199"/>
            <a:ext cx="8521200" cy="69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800">
              <a:solidFill>
                <a:srgbClr val="5B5BA5"/>
              </a:solidFill>
              <a:latin typeface="Quicksand"/>
              <a:ea typeface="Quicksand"/>
              <a:cs typeface="Quicksand"/>
              <a:sym typeface="Quicksand"/>
            </a:endParaRPr>
          </a:p>
        </p:txBody>
      </p:sp>
      <p:sp>
        <p:nvSpPr>
          <p:cNvPr id="151" name="Google Shape;151;p20"/>
          <p:cNvSpPr/>
          <p:nvPr/>
        </p:nvSpPr>
        <p:spPr>
          <a:xfrm>
            <a:off x="5897550" y="1289300"/>
            <a:ext cx="2285400" cy="21282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your algorithm to program a square in Logo. The commands below might be useful.</a:t>
            </a:r>
            <a:endParaRPr/>
          </a:p>
          <a:p>
            <a:pPr marL="0" lvl="0" indent="0" algn="l" rtl="0">
              <a:spcBef>
                <a:spcPts val="1600"/>
              </a:spcBef>
              <a:spcAft>
                <a:spcPts val="1600"/>
              </a:spcAft>
              <a:buNone/>
            </a:pPr>
            <a:endParaRPr>
              <a:solidFill>
                <a:srgbClr val="5B5BA5"/>
              </a:solidFill>
            </a:endParaRPr>
          </a:p>
        </p:txBody>
      </p:sp>
      <p:sp>
        <p:nvSpPr>
          <p:cNvPr id="153" name="Google Shape;153;p20"/>
          <p:cNvSpPr txBox="1"/>
          <p:nvPr/>
        </p:nvSpPr>
        <p:spPr>
          <a:xfrm>
            <a:off x="310900" y="2020375"/>
            <a:ext cx="1007700" cy="38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800">
              <a:latin typeface="Quicksand"/>
              <a:ea typeface="Quicksand"/>
              <a:cs typeface="Quicksand"/>
              <a:sym typeface="Quicksand"/>
            </a:endParaRPr>
          </a:p>
        </p:txBody>
      </p:sp>
      <p:sp>
        <p:nvSpPr>
          <p:cNvPr id="154" name="Google Shape;154;p20"/>
          <p:cNvSpPr txBox="1"/>
          <p:nvPr/>
        </p:nvSpPr>
        <p:spPr>
          <a:xfrm>
            <a:off x="303500" y="2248975"/>
            <a:ext cx="4356900" cy="267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latin typeface="Roboto Mono"/>
                <a:ea typeface="Roboto Mono"/>
                <a:cs typeface="Roboto Mono"/>
                <a:sym typeface="Roboto Mono"/>
              </a:rPr>
              <a:t>FD</a:t>
            </a:r>
            <a:r>
              <a:rPr lang="en" sz="1800">
                <a:solidFill>
                  <a:schemeClr val="dk1"/>
                </a:solidFill>
                <a:latin typeface="Quicksand"/>
                <a:ea typeface="Quicksand"/>
                <a:cs typeface="Quicksand"/>
                <a:sym typeface="Quicksand"/>
              </a:rPr>
              <a:t> XX — Forward XX</a:t>
            </a:r>
            <a:endParaRPr sz="18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r>
              <a:rPr lang="en" sz="1800">
                <a:solidFill>
                  <a:schemeClr val="dk1"/>
                </a:solidFill>
                <a:latin typeface="Roboto Mono"/>
                <a:ea typeface="Roboto Mono"/>
                <a:cs typeface="Roboto Mono"/>
                <a:sym typeface="Roboto Mono"/>
              </a:rPr>
              <a:t>BK</a:t>
            </a:r>
            <a:r>
              <a:rPr lang="en" sz="1800">
                <a:solidFill>
                  <a:schemeClr val="dk1"/>
                </a:solidFill>
                <a:latin typeface="Quicksand"/>
                <a:ea typeface="Quicksand"/>
                <a:cs typeface="Quicksand"/>
                <a:sym typeface="Quicksand"/>
              </a:rPr>
              <a:t> XX — Back XX </a:t>
            </a:r>
            <a:endParaRPr sz="18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r>
              <a:rPr lang="en" sz="1800">
                <a:solidFill>
                  <a:schemeClr val="dk1"/>
                </a:solidFill>
                <a:latin typeface="Roboto Mono"/>
                <a:ea typeface="Roboto Mono"/>
                <a:cs typeface="Roboto Mono"/>
                <a:sym typeface="Roboto Mono"/>
              </a:rPr>
              <a:t>RT 90</a:t>
            </a:r>
            <a:r>
              <a:rPr lang="en" sz="1800">
                <a:solidFill>
                  <a:schemeClr val="dk1"/>
                </a:solidFill>
                <a:latin typeface="Quicksand"/>
                <a:ea typeface="Quicksand"/>
                <a:cs typeface="Quicksand"/>
                <a:sym typeface="Quicksand"/>
              </a:rPr>
              <a:t> — Right 90 (turns right 90°)</a:t>
            </a:r>
            <a:endParaRPr sz="18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r>
              <a:rPr lang="en" sz="1800">
                <a:solidFill>
                  <a:schemeClr val="dk1"/>
                </a:solidFill>
                <a:latin typeface="Roboto Mono"/>
                <a:ea typeface="Roboto Mono"/>
                <a:cs typeface="Roboto Mono"/>
                <a:sym typeface="Roboto Mono"/>
              </a:rPr>
              <a:t>LT</a:t>
            </a:r>
            <a:r>
              <a:rPr lang="en" sz="1800">
                <a:solidFill>
                  <a:schemeClr val="dk1"/>
                </a:solidFill>
                <a:latin typeface="Quicksand"/>
                <a:ea typeface="Quicksand"/>
                <a:cs typeface="Quicksand"/>
                <a:sym typeface="Quicksand"/>
              </a:rPr>
              <a:t> </a:t>
            </a:r>
            <a:r>
              <a:rPr lang="en" sz="1800">
                <a:solidFill>
                  <a:schemeClr val="dk1"/>
                </a:solidFill>
                <a:latin typeface="Roboto Mono"/>
                <a:ea typeface="Roboto Mono"/>
                <a:cs typeface="Roboto Mono"/>
                <a:sym typeface="Roboto Mono"/>
              </a:rPr>
              <a:t>90 </a:t>
            </a:r>
            <a:r>
              <a:rPr lang="en" sz="1800">
                <a:solidFill>
                  <a:schemeClr val="dk1"/>
                </a:solidFill>
                <a:latin typeface="Quicksand"/>
                <a:ea typeface="Quicksand"/>
                <a:cs typeface="Quicksand"/>
                <a:sym typeface="Quicksand"/>
              </a:rPr>
              <a:t>— Left 90 (turns left 90°)</a:t>
            </a:r>
            <a:endParaRPr sz="18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r>
              <a:rPr lang="en" sz="1800">
                <a:solidFill>
                  <a:schemeClr val="dk1"/>
                </a:solidFill>
                <a:latin typeface="Roboto Mono"/>
                <a:ea typeface="Roboto Mono"/>
                <a:cs typeface="Roboto Mono"/>
                <a:sym typeface="Roboto Mono"/>
              </a:rPr>
              <a:t>CS</a:t>
            </a:r>
            <a:r>
              <a:rPr lang="en" sz="1800">
                <a:solidFill>
                  <a:schemeClr val="dk1"/>
                </a:solidFill>
                <a:latin typeface="Quicksand"/>
                <a:ea typeface="Quicksand"/>
                <a:cs typeface="Quicksand"/>
                <a:sym typeface="Quicksand"/>
              </a:rPr>
              <a:t> — Clear screen</a:t>
            </a:r>
            <a:endParaRPr sz="1800">
              <a:solidFill>
                <a:schemeClr val="dk1"/>
              </a:solidFill>
              <a:latin typeface="Quicksand"/>
              <a:ea typeface="Quicksand"/>
              <a:cs typeface="Quicksand"/>
              <a:sym typeface="Quicksand"/>
            </a:endParaRPr>
          </a:p>
          <a:p>
            <a:pPr marL="0" lvl="0" indent="0" algn="l" rtl="0">
              <a:lnSpc>
                <a:spcPct val="115000"/>
              </a:lnSpc>
              <a:spcBef>
                <a:spcPts val="1600"/>
              </a:spcBef>
              <a:spcAft>
                <a:spcPts val="0"/>
              </a:spcAft>
              <a:buNone/>
            </a:pPr>
            <a:endParaRPr sz="1800">
              <a:solidFill>
                <a:srgbClr val="5B5BA5"/>
              </a:solidFill>
              <a:latin typeface="Quicksand"/>
              <a:ea typeface="Quicksand"/>
              <a:cs typeface="Quicksand"/>
              <a:sym typeface="Quicksand"/>
            </a:endParaRPr>
          </a:p>
          <a:p>
            <a:pPr marL="0" lvl="0" indent="0" algn="l" rtl="0">
              <a:lnSpc>
                <a:spcPct val="115000"/>
              </a:lnSpc>
              <a:spcBef>
                <a:spcPts val="1600"/>
              </a:spcBef>
              <a:spcAft>
                <a:spcPts val="0"/>
              </a:spcAft>
              <a:buNone/>
            </a:pPr>
            <a:endParaRPr sz="1800">
              <a:solidFill>
                <a:srgbClr val="5B5BA5"/>
              </a:solidFill>
              <a:latin typeface="Quicksand"/>
              <a:ea typeface="Quicksand"/>
              <a:cs typeface="Quicksand"/>
              <a:sym typeface="Quicksand"/>
            </a:endParaRPr>
          </a:p>
          <a:p>
            <a:pPr marL="0" lvl="0" indent="0" algn="l" rtl="0">
              <a:lnSpc>
                <a:spcPct val="115000"/>
              </a:lnSpc>
              <a:spcBef>
                <a:spcPts val="1600"/>
              </a:spcBef>
              <a:spcAft>
                <a:spcPts val="0"/>
              </a:spcAft>
              <a:buNone/>
            </a:pPr>
            <a:endParaRPr sz="1800">
              <a:solidFill>
                <a:srgbClr val="5B5BA5"/>
              </a:solidFill>
              <a:latin typeface="Quicksand"/>
              <a:ea typeface="Quicksand"/>
              <a:cs typeface="Quicksand"/>
              <a:sym typeface="Quicksand"/>
            </a:endParaRPr>
          </a:p>
          <a:p>
            <a:pPr marL="0" lvl="0" indent="0" algn="l" rtl="0">
              <a:lnSpc>
                <a:spcPct val="115000"/>
              </a:lnSpc>
              <a:spcBef>
                <a:spcPts val="1600"/>
              </a:spcBef>
              <a:spcAft>
                <a:spcPts val="0"/>
              </a:spcAft>
              <a:buNone/>
            </a:pPr>
            <a:endParaRPr sz="1800">
              <a:solidFill>
                <a:srgbClr val="5B5BA5"/>
              </a:solidFill>
              <a:latin typeface="Quicksand"/>
              <a:ea typeface="Quicksand"/>
              <a:cs typeface="Quicksand"/>
              <a:sym typeface="Quicksand"/>
            </a:endParaRPr>
          </a:p>
          <a:p>
            <a:pPr marL="0" lvl="0" indent="0" algn="l" rtl="0">
              <a:lnSpc>
                <a:spcPct val="115000"/>
              </a:lnSpc>
              <a:spcBef>
                <a:spcPts val="1600"/>
              </a:spcBef>
              <a:spcAft>
                <a:spcPts val="0"/>
              </a:spcAft>
              <a:buNone/>
            </a:pPr>
            <a:r>
              <a:rPr lang="en" sz="1800">
                <a:solidFill>
                  <a:srgbClr val="5B5BA5"/>
                </a:solidFill>
                <a:latin typeface="Quicksand"/>
                <a:ea typeface="Quicksand"/>
                <a:cs typeface="Quicksand"/>
                <a:sym typeface="Quicksand"/>
              </a:rPr>
              <a:t>Clear screen</a:t>
            </a:r>
            <a:endParaRPr sz="1800">
              <a:latin typeface="Quicksand"/>
              <a:ea typeface="Quicksand"/>
              <a:cs typeface="Quicksand"/>
              <a:sym typeface="Quicksand"/>
            </a:endParaRPr>
          </a:p>
          <a:p>
            <a:pPr marL="0" lvl="0" indent="0" algn="l" rtl="0">
              <a:lnSpc>
                <a:spcPct val="115000"/>
              </a:lnSpc>
              <a:spcBef>
                <a:spcPts val="1600"/>
              </a:spcBef>
              <a:spcAft>
                <a:spcPts val="1600"/>
              </a:spcAft>
              <a:buNone/>
            </a:pPr>
            <a:endParaRPr sz="1800">
              <a:solidFill>
                <a:schemeClr val="dk1"/>
              </a:solidFill>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Using the </a:t>
            </a:r>
            <a:r>
              <a:rPr lang="en">
                <a:latin typeface="Roboto Mono"/>
                <a:ea typeface="Roboto Mono"/>
                <a:cs typeface="Roboto Mono"/>
                <a:sym typeface="Roboto Mono"/>
              </a:rPr>
              <a:t>repeat</a:t>
            </a:r>
            <a:r>
              <a:rPr lang="en"/>
              <a:t> command in a count-controlled loop</a:t>
            </a:r>
            <a:endParaRPr/>
          </a:p>
        </p:txBody>
      </p:sp>
      <p:sp>
        <p:nvSpPr>
          <p:cNvPr id="160" name="Google Shape;160;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161" name="Google Shape;161;p21"/>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sp>
        <p:nvSpPr>
          <p:cNvPr id="162" name="Google Shape;162;p21"/>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commands for a square looked like this:</a:t>
            </a:r>
            <a:endParaRPr/>
          </a:p>
          <a:p>
            <a:pPr marL="0" lvl="0" indent="0" algn="l" rtl="0">
              <a:lnSpc>
                <a:spcPct val="100000"/>
              </a:lnSpc>
              <a:spcBef>
                <a:spcPts val="1600"/>
              </a:spcBef>
              <a:spcAft>
                <a:spcPts val="0"/>
              </a:spcAft>
              <a:buNone/>
            </a:pPr>
            <a:r>
              <a:rPr lang="en">
                <a:latin typeface="Roboto Mono"/>
                <a:ea typeface="Roboto Mono"/>
                <a:cs typeface="Roboto Mono"/>
                <a:sym typeface="Roboto Mono"/>
              </a:rPr>
              <a:t>FD 100 RT 90</a:t>
            </a:r>
            <a:endParaRPr>
              <a:latin typeface="Roboto Mono"/>
              <a:ea typeface="Roboto Mono"/>
              <a:cs typeface="Roboto Mono"/>
              <a:sym typeface="Roboto Mono"/>
            </a:endParaRPr>
          </a:p>
          <a:p>
            <a:pPr marL="0" lvl="0" indent="0" algn="l" rtl="0">
              <a:lnSpc>
                <a:spcPct val="100000"/>
              </a:lnSpc>
              <a:spcBef>
                <a:spcPts val="0"/>
              </a:spcBef>
              <a:spcAft>
                <a:spcPts val="0"/>
              </a:spcAft>
              <a:buNone/>
            </a:pPr>
            <a:r>
              <a:rPr lang="en">
                <a:latin typeface="Roboto Mono"/>
                <a:ea typeface="Roboto Mono"/>
                <a:cs typeface="Roboto Mono"/>
                <a:sym typeface="Roboto Mono"/>
              </a:rPr>
              <a:t>FD 100 RT 90</a:t>
            </a:r>
            <a:endParaRPr>
              <a:latin typeface="Roboto Mono"/>
              <a:ea typeface="Roboto Mono"/>
              <a:cs typeface="Roboto Mono"/>
              <a:sym typeface="Roboto Mono"/>
            </a:endParaRPr>
          </a:p>
          <a:p>
            <a:pPr marL="0" lvl="0" indent="0" algn="l" rtl="0">
              <a:lnSpc>
                <a:spcPct val="100000"/>
              </a:lnSpc>
              <a:spcBef>
                <a:spcPts val="0"/>
              </a:spcBef>
              <a:spcAft>
                <a:spcPts val="0"/>
              </a:spcAft>
              <a:buNone/>
            </a:pPr>
            <a:r>
              <a:rPr lang="en">
                <a:latin typeface="Roboto Mono"/>
                <a:ea typeface="Roboto Mono"/>
                <a:cs typeface="Roboto Mono"/>
                <a:sym typeface="Roboto Mono"/>
              </a:rPr>
              <a:t>FD 100 RT 90</a:t>
            </a:r>
            <a:endParaRPr>
              <a:latin typeface="Roboto Mono"/>
              <a:ea typeface="Roboto Mono"/>
              <a:cs typeface="Roboto Mono"/>
              <a:sym typeface="Roboto Mono"/>
            </a:endParaRPr>
          </a:p>
          <a:p>
            <a:pPr marL="0" lvl="0" indent="0" algn="l" rtl="0">
              <a:lnSpc>
                <a:spcPct val="100000"/>
              </a:lnSpc>
              <a:spcBef>
                <a:spcPts val="0"/>
              </a:spcBef>
              <a:spcAft>
                <a:spcPts val="0"/>
              </a:spcAft>
              <a:buNone/>
            </a:pPr>
            <a:r>
              <a:rPr lang="en">
                <a:latin typeface="Roboto Mono"/>
                <a:ea typeface="Roboto Mono"/>
                <a:cs typeface="Roboto Mono"/>
                <a:sym typeface="Roboto Mono"/>
              </a:rPr>
              <a:t>FD 100 RT 90</a:t>
            </a:r>
            <a:endParaRPr>
              <a:latin typeface="Roboto Mono"/>
              <a:ea typeface="Roboto Mono"/>
              <a:cs typeface="Roboto Mono"/>
              <a:sym typeface="Roboto Mono"/>
            </a:endParaRPr>
          </a:p>
          <a:p>
            <a:pPr marL="0" lvl="0" indent="0" algn="l" rtl="0">
              <a:lnSpc>
                <a:spcPct val="100000"/>
              </a:lnSpc>
              <a:spcBef>
                <a:spcPts val="0"/>
              </a:spcBef>
              <a:spcAft>
                <a:spcPts val="0"/>
              </a:spcAft>
              <a:buNone/>
            </a:pPr>
            <a:endParaRPr>
              <a:latin typeface="Roboto Mono"/>
              <a:ea typeface="Roboto Mono"/>
              <a:cs typeface="Roboto Mono"/>
              <a:sym typeface="Roboto Mono"/>
            </a:endParaRPr>
          </a:p>
          <a:p>
            <a:pPr marL="0" lvl="0" indent="0" algn="l" rtl="0">
              <a:lnSpc>
                <a:spcPct val="100000"/>
              </a:lnSpc>
              <a:spcBef>
                <a:spcPts val="0"/>
              </a:spcBef>
              <a:spcAft>
                <a:spcPts val="0"/>
              </a:spcAft>
              <a:buNone/>
            </a:pPr>
            <a:r>
              <a:rPr lang="en"/>
              <a:t>What is repeated in these commands, and how many times is it repeated?</a:t>
            </a:r>
            <a:endParaRPr>
              <a:latin typeface="Roboto Mono"/>
              <a:ea typeface="Roboto Mono"/>
              <a:cs typeface="Roboto Mono"/>
              <a:sym typeface="Roboto Mono"/>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b="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Writing it as an algorithm</a:t>
            </a:r>
            <a:endParaRPr/>
          </a:p>
        </p:txBody>
      </p:sp>
      <p:sp>
        <p:nvSpPr>
          <p:cNvPr id="168" name="Google Shape;168;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169" name="Google Shape;169;p2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sp>
        <p:nvSpPr>
          <p:cNvPr id="170" name="Google Shape;170;p22"/>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we write it as an algorithm, the instructions to be repeated go below the repeat instruction, like this: </a:t>
            </a:r>
            <a:endParaRPr/>
          </a:p>
          <a:p>
            <a:pPr marL="0" lvl="0" indent="0" algn="l" rtl="0">
              <a:lnSpc>
                <a:spcPct val="100000"/>
              </a:lnSpc>
              <a:spcBef>
                <a:spcPts val="1600"/>
              </a:spcBef>
              <a:spcAft>
                <a:spcPts val="0"/>
              </a:spcAft>
              <a:buNone/>
            </a:pPr>
            <a:r>
              <a:rPr lang="en"/>
              <a:t>This makes a square:</a:t>
            </a: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r>
              <a:rPr lang="en"/>
              <a:t>   Repeat 4 times</a:t>
            </a:r>
            <a:endParaRPr/>
          </a:p>
          <a:p>
            <a:pPr marL="457200" lvl="0" indent="0" algn="l" rtl="0">
              <a:spcBef>
                <a:spcPts val="0"/>
              </a:spcBef>
              <a:spcAft>
                <a:spcPts val="0"/>
              </a:spcAft>
              <a:buNone/>
            </a:pPr>
            <a:r>
              <a:rPr lang="en"/>
              <a:t>Draw a side 100</a:t>
            </a:r>
            <a:endParaRPr/>
          </a:p>
          <a:p>
            <a:pPr marL="0" lvl="0" indent="0" algn="l" rtl="0">
              <a:spcBef>
                <a:spcPts val="0"/>
              </a:spcBef>
              <a:spcAft>
                <a:spcPts val="0"/>
              </a:spcAft>
              <a:buNone/>
            </a:pPr>
            <a:r>
              <a:rPr lang="en"/>
              <a:t> 	Turn 90 degrees</a:t>
            </a:r>
            <a:endParaRPr/>
          </a:p>
          <a:p>
            <a:pPr marL="0" lvl="0" indent="0" algn="l" rtl="0">
              <a:spcBef>
                <a:spcPts val="0"/>
              </a:spcBef>
              <a:spcAft>
                <a:spcPts val="0"/>
              </a:spcAft>
              <a:buNone/>
            </a:pPr>
            <a:endParaRPr/>
          </a:p>
          <a:p>
            <a:pPr marL="0" lvl="0" indent="0" algn="l" rtl="0">
              <a:spcBef>
                <a:spcPts val="0"/>
              </a:spcBef>
              <a:spcAft>
                <a:spcPts val="0"/>
              </a:spcAft>
              <a:buNone/>
            </a:pPr>
            <a:r>
              <a:rPr lang="en"/>
              <a:t>We show the commands that need to be repeated by moving them to the right slightly (indenting).</a:t>
            </a:r>
            <a:endParaRPr/>
          </a:p>
          <a:p>
            <a:pPr marL="0" lvl="0" indent="0" algn="l" rtl="0">
              <a:lnSpc>
                <a:spcPct val="100000"/>
              </a:lnSpc>
              <a:spcBef>
                <a:spcPts val="0"/>
              </a:spcBef>
              <a:spcAft>
                <a:spcPts val="0"/>
              </a:spcAft>
              <a:buNone/>
            </a:pPr>
            <a:endParaRPr>
              <a:latin typeface="Roboto Mono"/>
              <a:ea typeface="Roboto Mono"/>
              <a:cs typeface="Roboto Mono"/>
              <a:sym typeface="Roboto Mono"/>
            </a:endParaRPr>
          </a:p>
          <a:p>
            <a:pPr marL="0" lvl="0" indent="0" algn="l" rtl="0">
              <a:lnSpc>
                <a:spcPct val="100000"/>
              </a:lnSpc>
              <a:spcBef>
                <a:spcPts val="0"/>
              </a:spcBef>
              <a:spcAft>
                <a:spcPts val="0"/>
              </a:spcAft>
              <a:buNone/>
            </a:pPr>
            <a:endParaRPr>
              <a:latin typeface="Roboto Mono"/>
              <a:ea typeface="Roboto Mono"/>
              <a:cs typeface="Roboto Mono"/>
              <a:sym typeface="Roboto Mono"/>
            </a:endParaRPr>
          </a:p>
          <a:p>
            <a:pPr marL="0" lvl="0" indent="0" algn="l" rtl="0">
              <a:lnSpc>
                <a:spcPct val="100000"/>
              </a:lnSpc>
              <a:spcBef>
                <a:spcPts val="0"/>
              </a:spcBef>
              <a:spcAft>
                <a:spcPts val="0"/>
              </a:spcAft>
              <a:buNone/>
            </a:pPr>
            <a:endParaRPr>
              <a:latin typeface="Roboto Mono"/>
              <a:ea typeface="Roboto Mono"/>
              <a:cs typeface="Roboto Mono"/>
              <a:sym typeface="Roboto Mono"/>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b="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Using the </a:t>
            </a:r>
            <a:r>
              <a:rPr lang="en">
                <a:latin typeface="Roboto Mono"/>
                <a:ea typeface="Roboto Mono"/>
                <a:cs typeface="Roboto Mono"/>
                <a:sym typeface="Roboto Mono"/>
              </a:rPr>
              <a:t>repeat</a:t>
            </a:r>
            <a:r>
              <a:rPr lang="en"/>
              <a:t> command in a count-controlled loop</a:t>
            </a:r>
            <a:endParaRPr/>
          </a:p>
        </p:txBody>
      </p:sp>
      <p:sp>
        <p:nvSpPr>
          <p:cNvPr id="176" name="Google Shape;176;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177" name="Google Shape;177;p2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sp>
        <p:nvSpPr>
          <p:cNvPr id="178" name="Google Shape;178;p23"/>
          <p:cNvSpPr txBox="1">
            <a:spLocks noGrp="1"/>
          </p:cNvSpPr>
          <p:nvPr>
            <p:ph type="body" idx="1"/>
          </p:nvPr>
        </p:nvSpPr>
        <p:spPr>
          <a:xfrm>
            <a:off x="310900" y="1017725"/>
            <a:ext cx="8521200" cy="120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0" lvl="0" indent="0" algn="ctr" rtl="0">
              <a:lnSpc>
                <a:spcPct val="100000"/>
              </a:lnSpc>
              <a:spcBef>
                <a:spcPts val="0"/>
              </a:spcBef>
              <a:spcAft>
                <a:spcPts val="0"/>
              </a:spcAft>
              <a:buNone/>
            </a:pPr>
            <a:r>
              <a:rPr lang="en" sz="2700">
                <a:latin typeface="Roboto Mono"/>
                <a:ea typeface="Roboto Mono"/>
                <a:cs typeface="Roboto Mono"/>
                <a:sym typeface="Roboto Mono"/>
              </a:rPr>
              <a:t>REPEAT 4 [FD 100 RT 90]</a:t>
            </a:r>
            <a:endParaRPr sz="2700">
              <a:latin typeface="Roboto Mono"/>
              <a:ea typeface="Roboto Mono"/>
              <a:cs typeface="Roboto Mono"/>
              <a:sym typeface="Roboto Mono"/>
            </a:endParaRPr>
          </a:p>
          <a:p>
            <a:pPr marL="0" lvl="0" indent="0" algn="l" rtl="0">
              <a:lnSpc>
                <a:spcPct val="100000"/>
              </a:lnSpc>
              <a:spcBef>
                <a:spcPts val="0"/>
              </a:spcBef>
              <a:spcAft>
                <a:spcPts val="0"/>
              </a:spcAft>
              <a:buNone/>
            </a:pPr>
            <a:endParaRPr>
              <a:latin typeface="Roboto Mono"/>
              <a:ea typeface="Roboto Mono"/>
              <a:cs typeface="Roboto Mono"/>
              <a:sym typeface="Roboto Mono"/>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b="1">
              <a:highlight>
                <a:srgbClr val="FFFF00"/>
              </a:highlight>
            </a:endParaRPr>
          </a:p>
        </p:txBody>
      </p:sp>
      <p:sp>
        <p:nvSpPr>
          <p:cNvPr id="179" name="Google Shape;179;p23"/>
          <p:cNvSpPr txBox="1"/>
          <p:nvPr/>
        </p:nvSpPr>
        <p:spPr>
          <a:xfrm>
            <a:off x="1293850" y="2493475"/>
            <a:ext cx="1391700" cy="45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Quicksand"/>
                <a:ea typeface="Quicksand"/>
                <a:cs typeface="Quicksand"/>
                <a:sym typeface="Quicksand"/>
              </a:rPr>
              <a:t>Command</a:t>
            </a:r>
            <a:endParaRPr sz="1800">
              <a:solidFill>
                <a:schemeClr val="dk1"/>
              </a:solidFill>
              <a:latin typeface="Quicksand"/>
              <a:ea typeface="Quicksand"/>
              <a:cs typeface="Quicksand"/>
              <a:sym typeface="Quicksand"/>
            </a:endParaRPr>
          </a:p>
        </p:txBody>
      </p:sp>
      <p:sp>
        <p:nvSpPr>
          <p:cNvPr id="180" name="Google Shape;180;p23"/>
          <p:cNvSpPr txBox="1"/>
          <p:nvPr/>
        </p:nvSpPr>
        <p:spPr>
          <a:xfrm>
            <a:off x="2931650" y="2493475"/>
            <a:ext cx="1824900" cy="74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Quicksand"/>
                <a:ea typeface="Quicksand"/>
                <a:cs typeface="Quicksand"/>
                <a:sym typeface="Quicksand"/>
              </a:rPr>
              <a:t>How many times to repeat</a:t>
            </a:r>
            <a:endParaRPr sz="1800">
              <a:solidFill>
                <a:schemeClr val="dk1"/>
              </a:solidFill>
              <a:latin typeface="Quicksand"/>
              <a:ea typeface="Quicksand"/>
              <a:cs typeface="Quicksand"/>
              <a:sym typeface="Quicksand"/>
            </a:endParaRPr>
          </a:p>
        </p:txBody>
      </p:sp>
      <p:sp>
        <p:nvSpPr>
          <p:cNvPr id="181" name="Google Shape;181;p23"/>
          <p:cNvSpPr txBox="1"/>
          <p:nvPr/>
        </p:nvSpPr>
        <p:spPr>
          <a:xfrm>
            <a:off x="5802775" y="2493475"/>
            <a:ext cx="1824900" cy="51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Quicksand"/>
                <a:ea typeface="Quicksand"/>
                <a:cs typeface="Quicksand"/>
                <a:sym typeface="Quicksand"/>
              </a:rPr>
              <a:t>What to repeat</a:t>
            </a:r>
            <a:endParaRPr sz="1800">
              <a:solidFill>
                <a:schemeClr val="dk1"/>
              </a:solidFill>
              <a:latin typeface="Quicksand"/>
              <a:ea typeface="Quicksand"/>
              <a:cs typeface="Quicksand"/>
              <a:sym typeface="Quicksand"/>
            </a:endParaRPr>
          </a:p>
        </p:txBody>
      </p:sp>
      <p:sp>
        <p:nvSpPr>
          <p:cNvPr id="182" name="Google Shape;182;p23"/>
          <p:cNvSpPr txBox="1"/>
          <p:nvPr/>
        </p:nvSpPr>
        <p:spPr>
          <a:xfrm>
            <a:off x="5861600" y="2951575"/>
            <a:ext cx="1824900" cy="7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Quicksand"/>
                <a:ea typeface="Quicksand"/>
                <a:cs typeface="Quicksand"/>
                <a:sym typeface="Quicksand"/>
              </a:rPr>
              <a:t>In square brackets [ ]</a:t>
            </a:r>
            <a:endParaRPr sz="1800">
              <a:solidFill>
                <a:schemeClr val="dk1"/>
              </a:solidFill>
              <a:latin typeface="Quicksand"/>
              <a:ea typeface="Quicksand"/>
              <a:cs typeface="Quicksand"/>
              <a:sym typeface="Quicksand"/>
            </a:endParaRPr>
          </a:p>
        </p:txBody>
      </p:sp>
      <p:cxnSp>
        <p:nvCxnSpPr>
          <p:cNvPr id="183" name="Google Shape;183;p23"/>
          <p:cNvCxnSpPr/>
          <p:nvPr/>
        </p:nvCxnSpPr>
        <p:spPr>
          <a:xfrm rot="10800000" flipH="1">
            <a:off x="2284700" y="1814850"/>
            <a:ext cx="429000" cy="748200"/>
          </a:xfrm>
          <a:prstGeom prst="straightConnector1">
            <a:avLst/>
          </a:prstGeom>
          <a:noFill/>
          <a:ln w="38100" cap="flat" cmpd="sng">
            <a:solidFill>
              <a:schemeClr val="dk1"/>
            </a:solidFill>
            <a:prstDash val="solid"/>
            <a:round/>
            <a:headEnd type="none" w="med" len="med"/>
            <a:tailEnd type="triangle" w="med" len="med"/>
          </a:ln>
        </p:spPr>
      </p:cxnSp>
      <p:cxnSp>
        <p:nvCxnSpPr>
          <p:cNvPr id="184" name="Google Shape;184;p23"/>
          <p:cNvCxnSpPr/>
          <p:nvPr/>
        </p:nvCxnSpPr>
        <p:spPr>
          <a:xfrm rot="10800000">
            <a:off x="3775100" y="1814825"/>
            <a:ext cx="5700" cy="817800"/>
          </a:xfrm>
          <a:prstGeom prst="straightConnector1">
            <a:avLst/>
          </a:prstGeom>
          <a:noFill/>
          <a:ln w="38100" cap="flat" cmpd="sng">
            <a:solidFill>
              <a:schemeClr val="dk1"/>
            </a:solidFill>
            <a:prstDash val="solid"/>
            <a:round/>
            <a:headEnd type="none" w="med" len="med"/>
            <a:tailEnd type="triangle" w="med" len="med"/>
          </a:ln>
        </p:spPr>
      </p:cxnSp>
      <p:cxnSp>
        <p:nvCxnSpPr>
          <p:cNvPr id="185" name="Google Shape;185;p23"/>
          <p:cNvCxnSpPr/>
          <p:nvPr/>
        </p:nvCxnSpPr>
        <p:spPr>
          <a:xfrm rot="10800000">
            <a:off x="5502875" y="1832450"/>
            <a:ext cx="1101900" cy="759600"/>
          </a:xfrm>
          <a:prstGeom prst="straightConnector1">
            <a:avLst/>
          </a:prstGeom>
          <a:noFill/>
          <a:ln w="38100" cap="flat" cmpd="sng">
            <a:solidFill>
              <a:schemeClr val="dk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89"/>
        <p:cNvGrpSpPr/>
        <p:nvPr/>
      </p:nvGrpSpPr>
      <p:grpSpPr>
        <a:xfrm>
          <a:off x="0" y="0"/>
          <a:ext cx="0" cy="0"/>
          <a:chOff x="0" y="0"/>
          <a:chExt cx="0" cy="0"/>
        </a:xfrm>
      </p:grpSpPr>
      <p:sp>
        <p:nvSpPr>
          <p:cNvPr id="190" name="Google Shape;190;p24"/>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Using the </a:t>
            </a:r>
            <a:r>
              <a:rPr lang="en">
                <a:latin typeface="Roboto Mono"/>
                <a:ea typeface="Roboto Mono"/>
                <a:cs typeface="Roboto Mono"/>
                <a:sym typeface="Roboto Mono"/>
              </a:rPr>
              <a:t>repeat</a:t>
            </a:r>
            <a:r>
              <a:rPr lang="en"/>
              <a:t> command</a:t>
            </a:r>
            <a:endParaRPr/>
          </a:p>
        </p:txBody>
      </p:sp>
      <p:sp>
        <p:nvSpPr>
          <p:cNvPr id="191" name="Google Shape;191;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192" name="Google Shape;192;p24"/>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pic>
        <p:nvPicPr>
          <p:cNvPr id="193" name="Google Shape;193;p24"/>
          <p:cNvPicPr preferRelativeResize="0"/>
          <p:nvPr/>
        </p:nvPicPr>
        <p:blipFill>
          <a:blip r:embed="rId3">
            <a:alphaModFix/>
          </a:blip>
          <a:stretch>
            <a:fillRect/>
          </a:stretch>
        </p:blipFill>
        <p:spPr>
          <a:xfrm>
            <a:off x="2727590" y="943751"/>
            <a:ext cx="3688824" cy="3817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Using the </a:t>
            </a:r>
            <a:r>
              <a:rPr lang="en">
                <a:latin typeface="Roboto Mono"/>
                <a:ea typeface="Roboto Mono"/>
                <a:cs typeface="Roboto Mono"/>
                <a:sym typeface="Roboto Mono"/>
              </a:rPr>
              <a:t>repeat</a:t>
            </a:r>
            <a:r>
              <a:rPr lang="en"/>
              <a:t> command</a:t>
            </a:r>
            <a:endParaRPr/>
          </a:p>
        </p:txBody>
      </p:sp>
      <p:sp>
        <p:nvSpPr>
          <p:cNvPr id="199" name="Google Shape;199;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
        <p:nvSpPr>
          <p:cNvPr id="200" name="Google Shape;200;p25"/>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sp>
        <p:nvSpPr>
          <p:cNvPr id="201" name="Google Shape;201;p25"/>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Try using the </a:t>
            </a:r>
            <a:r>
              <a:rPr lang="en">
                <a:latin typeface="Roboto Mono"/>
                <a:ea typeface="Roboto Mono"/>
                <a:cs typeface="Roboto Mono"/>
                <a:sym typeface="Roboto Mono"/>
              </a:rPr>
              <a:t>REPEAT</a:t>
            </a:r>
            <a:r>
              <a:rPr lang="en"/>
              <a:t> command below to program a square.</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latin typeface="Roboto Mono"/>
                <a:ea typeface="Roboto Mono"/>
                <a:cs typeface="Roboto Mono"/>
                <a:sym typeface="Roboto Mono"/>
              </a:rPr>
              <a:t>REPEAT </a:t>
            </a:r>
            <a:r>
              <a:rPr lang="en" b="1">
                <a:latin typeface="Roboto Mono"/>
                <a:ea typeface="Roboto Mono"/>
                <a:cs typeface="Roboto Mono"/>
                <a:sym typeface="Roboto Mono"/>
              </a:rPr>
              <a:t>4</a:t>
            </a:r>
            <a:r>
              <a:rPr lang="en">
                <a:latin typeface="Roboto Mono"/>
                <a:ea typeface="Roboto Mono"/>
                <a:cs typeface="Roboto Mono"/>
                <a:sym typeface="Roboto Mono"/>
              </a:rPr>
              <a:t> [FD </a:t>
            </a:r>
            <a:r>
              <a:rPr lang="en" b="1">
                <a:latin typeface="Roboto Mono"/>
                <a:ea typeface="Roboto Mono"/>
                <a:cs typeface="Roboto Mono"/>
                <a:sym typeface="Roboto Mono"/>
              </a:rPr>
              <a:t>100 </a:t>
            </a:r>
            <a:r>
              <a:rPr lang="en">
                <a:latin typeface="Roboto Mono"/>
                <a:ea typeface="Roboto Mono"/>
                <a:cs typeface="Roboto Mono"/>
                <a:sym typeface="Roboto Mono"/>
              </a:rPr>
              <a:t>RT </a:t>
            </a:r>
            <a:r>
              <a:rPr lang="en" b="1">
                <a:latin typeface="Roboto Mono"/>
                <a:ea typeface="Roboto Mono"/>
                <a:cs typeface="Roboto Mono"/>
                <a:sym typeface="Roboto Mono"/>
              </a:rPr>
              <a:t>90</a:t>
            </a:r>
            <a:r>
              <a:rPr lang="en">
                <a:latin typeface="Roboto Mono"/>
                <a:ea typeface="Roboto Mono"/>
                <a:cs typeface="Roboto Mono"/>
                <a:sym typeface="Roboto Mono"/>
              </a:rPr>
              <a:t>]</a:t>
            </a:r>
            <a:endParaRPr>
              <a:latin typeface="Roboto Mono"/>
              <a:ea typeface="Roboto Mono"/>
              <a:cs typeface="Roboto Mono"/>
              <a:sym typeface="Roboto Mono"/>
            </a:endParaRPr>
          </a:p>
          <a:p>
            <a:pPr marL="0" lvl="0" indent="0" algn="l" rtl="0">
              <a:lnSpc>
                <a:spcPct val="100000"/>
              </a:lnSpc>
              <a:spcBef>
                <a:spcPts val="0"/>
              </a:spcBef>
              <a:spcAft>
                <a:spcPts val="0"/>
              </a:spcAft>
              <a:buNone/>
            </a:pPr>
            <a:endParaRPr>
              <a:latin typeface="Roboto Mono"/>
              <a:ea typeface="Roboto Mono"/>
              <a:cs typeface="Roboto Mono"/>
              <a:sym typeface="Roboto Mono"/>
            </a:endParaRPr>
          </a:p>
          <a:p>
            <a:pPr marL="0" lvl="0" indent="0" algn="l" rtl="0">
              <a:lnSpc>
                <a:spcPct val="100000"/>
              </a:lnSpc>
              <a:spcBef>
                <a:spcPts val="0"/>
              </a:spcBef>
              <a:spcAft>
                <a:spcPts val="0"/>
              </a:spcAft>
              <a:buNone/>
            </a:pPr>
            <a:r>
              <a:rPr lang="en"/>
              <a:t>Investigate which of the 3 values (in </a:t>
            </a:r>
            <a:r>
              <a:rPr lang="en" b="1"/>
              <a:t>bold</a:t>
            </a:r>
            <a:r>
              <a:rPr lang="en"/>
              <a:t>)</a:t>
            </a:r>
            <a:r>
              <a:rPr lang="en">
                <a:solidFill>
                  <a:srgbClr val="000000"/>
                </a:solidFill>
              </a:rPr>
              <a:t> </a:t>
            </a:r>
            <a:r>
              <a:rPr lang="en"/>
              <a:t>in this code snippet you can change, whilst still drawing a square.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b="1"/>
              <a:t>Tip:</a:t>
            </a:r>
            <a:r>
              <a:rPr lang="en"/>
              <a:t> Change one value at a time to see what effect it has on the turtle drawing. </a:t>
            </a:r>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b="1">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Creating smaller or larger squares</a:t>
            </a:r>
            <a:endParaRPr/>
          </a:p>
        </p:txBody>
      </p:sp>
      <p:sp>
        <p:nvSpPr>
          <p:cNvPr id="207" name="Google Shape;207;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208" name="Google Shape;208;p2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sp>
        <p:nvSpPr>
          <p:cNvPr id="209" name="Google Shape;209;p26"/>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Which value changed the size of the square drawn?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latin typeface="Roboto Mono"/>
                <a:ea typeface="Roboto Mono"/>
                <a:cs typeface="Roboto Mono"/>
                <a:sym typeface="Roboto Mono"/>
              </a:rPr>
              <a:t>REPEAT </a:t>
            </a:r>
            <a:r>
              <a:rPr lang="en" b="1">
                <a:latin typeface="Roboto Mono"/>
                <a:ea typeface="Roboto Mono"/>
                <a:cs typeface="Roboto Mono"/>
                <a:sym typeface="Roboto Mono"/>
              </a:rPr>
              <a:t>4</a:t>
            </a:r>
            <a:r>
              <a:rPr lang="en">
                <a:latin typeface="Roboto Mono"/>
                <a:ea typeface="Roboto Mono"/>
                <a:cs typeface="Roboto Mono"/>
                <a:sym typeface="Roboto Mono"/>
              </a:rPr>
              <a:t> [FD </a:t>
            </a:r>
            <a:r>
              <a:rPr lang="en" b="1">
                <a:latin typeface="Roboto Mono"/>
                <a:ea typeface="Roboto Mono"/>
                <a:cs typeface="Roboto Mono"/>
                <a:sym typeface="Roboto Mono"/>
              </a:rPr>
              <a:t>100</a:t>
            </a:r>
            <a:r>
              <a:rPr lang="en">
                <a:latin typeface="Roboto Mono"/>
                <a:ea typeface="Roboto Mono"/>
                <a:cs typeface="Roboto Mono"/>
                <a:sym typeface="Roboto Mono"/>
              </a:rPr>
              <a:t> RT </a:t>
            </a:r>
            <a:r>
              <a:rPr lang="en" b="1">
                <a:latin typeface="Roboto Mono"/>
                <a:ea typeface="Roboto Mono"/>
                <a:cs typeface="Roboto Mono"/>
                <a:sym typeface="Roboto Mono"/>
              </a:rPr>
              <a:t>90</a:t>
            </a:r>
            <a:r>
              <a:rPr lang="en">
                <a:latin typeface="Roboto Mono"/>
                <a:ea typeface="Roboto Mono"/>
                <a:cs typeface="Roboto Mono"/>
                <a:sym typeface="Roboto Mono"/>
              </a:rPr>
              <a:t>]</a:t>
            </a:r>
            <a:endParaRPr>
              <a:latin typeface="Roboto Mono"/>
              <a:ea typeface="Roboto Mono"/>
              <a:cs typeface="Roboto Mono"/>
              <a:sym typeface="Roboto Mono"/>
            </a:endParaRPr>
          </a:p>
          <a:p>
            <a:pPr marL="0" lvl="0" indent="0" algn="l" rtl="0">
              <a:lnSpc>
                <a:spcPct val="100000"/>
              </a:lnSpc>
              <a:spcBef>
                <a:spcPts val="0"/>
              </a:spcBef>
              <a:spcAft>
                <a:spcPts val="0"/>
              </a:spcAft>
              <a:buNone/>
            </a:pPr>
            <a:endParaRPr>
              <a:latin typeface="Roboto Mono"/>
              <a:ea typeface="Roboto Mono"/>
              <a:cs typeface="Roboto Mono"/>
              <a:sym typeface="Roboto Mono"/>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b="1">
              <a:highlight>
                <a:srgbClr val="FFFF00"/>
              </a:highlight>
            </a:endParaRPr>
          </a:p>
        </p:txBody>
      </p:sp>
      <p:pic>
        <p:nvPicPr>
          <p:cNvPr id="210" name="Google Shape;210;p26"/>
          <p:cNvPicPr preferRelativeResize="0"/>
          <p:nvPr/>
        </p:nvPicPr>
        <p:blipFill>
          <a:blip r:embed="rId3">
            <a:alphaModFix/>
          </a:blip>
          <a:stretch>
            <a:fillRect/>
          </a:stretch>
        </p:blipFill>
        <p:spPr>
          <a:xfrm>
            <a:off x="5062900" y="1170100"/>
            <a:ext cx="3759811" cy="3659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4"/>
        <p:cNvGrpSpPr/>
        <p:nvPr/>
      </p:nvGrpSpPr>
      <p:grpSpPr>
        <a:xfrm>
          <a:off x="0" y="0"/>
          <a:ext cx="0" cy="0"/>
          <a:chOff x="0" y="0"/>
          <a:chExt cx="0" cy="0"/>
        </a:xfrm>
      </p:grpSpPr>
      <p:sp>
        <p:nvSpPr>
          <p:cNvPr id="215" name="Google Shape;215;p27"/>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Look at these commands:</a:t>
            </a:r>
            <a:endParaRPr/>
          </a:p>
          <a:p>
            <a:pPr marL="457200" lvl="0" indent="0" algn="l" rtl="0">
              <a:spcBef>
                <a:spcPts val="1600"/>
              </a:spcBef>
              <a:spcAft>
                <a:spcPts val="0"/>
              </a:spcAft>
              <a:buNone/>
            </a:pPr>
            <a:r>
              <a:rPr lang="en" sz="1800">
                <a:latin typeface="Roboto Mono"/>
                <a:ea typeface="Roboto Mono"/>
                <a:cs typeface="Roboto Mono"/>
                <a:sym typeface="Roboto Mono"/>
              </a:rPr>
              <a:t>FD </a:t>
            </a:r>
            <a:r>
              <a:rPr lang="en">
                <a:latin typeface="Roboto Mono"/>
                <a:ea typeface="Roboto Mono"/>
                <a:cs typeface="Roboto Mono"/>
                <a:sym typeface="Roboto Mono"/>
              </a:rPr>
              <a:t>200</a:t>
            </a:r>
            <a:r>
              <a:rPr lang="en" sz="1800">
                <a:latin typeface="Roboto Mono"/>
                <a:ea typeface="Roboto Mono"/>
                <a:cs typeface="Roboto Mono"/>
                <a:sym typeface="Roboto Mono"/>
              </a:rPr>
              <a:t> LT 90</a:t>
            </a:r>
            <a:endParaRPr sz="1800">
              <a:latin typeface="Roboto Mono"/>
              <a:ea typeface="Roboto Mono"/>
              <a:cs typeface="Roboto Mono"/>
              <a:sym typeface="Roboto Mono"/>
            </a:endParaRPr>
          </a:p>
          <a:p>
            <a:pPr marL="457200" lvl="0" indent="0" algn="l" rtl="0">
              <a:spcBef>
                <a:spcPts val="1600"/>
              </a:spcBef>
              <a:spcAft>
                <a:spcPts val="0"/>
              </a:spcAft>
              <a:buNone/>
            </a:pPr>
            <a:r>
              <a:rPr lang="en" sz="1800">
                <a:latin typeface="Roboto Mono"/>
                <a:ea typeface="Roboto Mono"/>
                <a:cs typeface="Roboto Mono"/>
                <a:sym typeface="Roboto Mono"/>
              </a:rPr>
              <a:t>FD </a:t>
            </a:r>
            <a:r>
              <a:rPr lang="en">
                <a:latin typeface="Roboto Mono"/>
                <a:ea typeface="Roboto Mono"/>
                <a:cs typeface="Roboto Mono"/>
                <a:sym typeface="Roboto Mono"/>
              </a:rPr>
              <a:t>200 </a:t>
            </a:r>
            <a:r>
              <a:rPr lang="en" sz="1800">
                <a:latin typeface="Roboto Mono"/>
                <a:ea typeface="Roboto Mono"/>
                <a:cs typeface="Roboto Mono"/>
                <a:sym typeface="Roboto Mono"/>
              </a:rPr>
              <a:t>LT 90</a:t>
            </a:r>
            <a:endParaRPr sz="1800">
              <a:latin typeface="Roboto Mono"/>
              <a:ea typeface="Roboto Mono"/>
              <a:cs typeface="Roboto Mono"/>
              <a:sym typeface="Roboto Mono"/>
            </a:endParaRPr>
          </a:p>
          <a:p>
            <a:pPr marL="457200" lvl="0" indent="0" algn="l" rtl="0">
              <a:spcBef>
                <a:spcPts val="1600"/>
              </a:spcBef>
              <a:spcAft>
                <a:spcPts val="0"/>
              </a:spcAft>
              <a:buNone/>
            </a:pPr>
            <a:r>
              <a:rPr lang="en">
                <a:latin typeface="Roboto Mono"/>
                <a:ea typeface="Roboto Mono"/>
                <a:cs typeface="Roboto Mono"/>
                <a:sym typeface="Roboto Mono"/>
              </a:rPr>
              <a:t>FD 200 LT 90</a:t>
            </a:r>
            <a:endParaRPr>
              <a:latin typeface="Roboto Mono"/>
              <a:ea typeface="Roboto Mono"/>
              <a:cs typeface="Roboto Mono"/>
              <a:sym typeface="Roboto Mono"/>
            </a:endParaRPr>
          </a:p>
          <a:p>
            <a:pPr marL="457200" lvl="0" indent="0" algn="l" rtl="0">
              <a:spcBef>
                <a:spcPts val="1600"/>
              </a:spcBef>
              <a:spcAft>
                <a:spcPts val="0"/>
              </a:spcAft>
              <a:buNone/>
            </a:pPr>
            <a:r>
              <a:rPr lang="en">
                <a:latin typeface="Roboto Mono"/>
                <a:ea typeface="Roboto Mono"/>
                <a:cs typeface="Roboto Mono"/>
                <a:sym typeface="Roboto Mono"/>
              </a:rPr>
              <a:t>FD 200 LT 90</a:t>
            </a:r>
            <a:endParaRPr sz="1800">
              <a:latin typeface="Roboto Mono"/>
              <a:ea typeface="Roboto Mono"/>
              <a:cs typeface="Roboto Mono"/>
              <a:sym typeface="Roboto Mono"/>
            </a:endParaRPr>
          </a:p>
          <a:p>
            <a:pPr marL="457200" lvl="0" indent="-342900" algn="l" rtl="0">
              <a:spcBef>
                <a:spcPts val="1600"/>
              </a:spcBef>
              <a:spcAft>
                <a:spcPts val="0"/>
              </a:spcAft>
              <a:buSzPts val="1800"/>
              <a:buChar char="●"/>
            </a:pPr>
            <a:r>
              <a:rPr lang="en"/>
              <a:t>On your whiteboard, write them using a </a:t>
            </a:r>
            <a:r>
              <a:rPr lang="en">
                <a:latin typeface="Roboto Mono"/>
                <a:ea typeface="Roboto Mono"/>
                <a:cs typeface="Roboto Mono"/>
                <a:sym typeface="Roboto Mono"/>
              </a:rPr>
              <a:t>repeat</a:t>
            </a:r>
            <a:r>
              <a:rPr lang="en"/>
              <a:t> loop </a:t>
            </a:r>
            <a:endParaRPr/>
          </a:p>
          <a:p>
            <a:pPr marL="457200" lvl="0" indent="0" algn="l" rtl="0">
              <a:spcBef>
                <a:spcPts val="1600"/>
              </a:spcBef>
              <a:spcAft>
                <a:spcPts val="0"/>
              </a:spcAft>
              <a:buNone/>
            </a:pPr>
            <a:r>
              <a:rPr lang="en" b="1"/>
              <a:t>Hint:</a:t>
            </a:r>
            <a:r>
              <a:rPr lang="en"/>
              <a:t> Use </a:t>
            </a:r>
            <a:r>
              <a:rPr lang="en">
                <a:latin typeface="Roboto Mono"/>
                <a:ea typeface="Roboto Mono"/>
                <a:cs typeface="Roboto Mono"/>
                <a:sym typeface="Roboto Mono"/>
              </a:rPr>
              <a:t>repeat</a:t>
            </a:r>
            <a:r>
              <a:rPr lang="en"/>
              <a:t> X </a:t>
            </a:r>
            <a:r>
              <a:rPr lang="en">
                <a:latin typeface="Roboto Mono"/>
                <a:ea typeface="Roboto Mono"/>
                <a:cs typeface="Roboto Mono"/>
                <a:sym typeface="Roboto Mono"/>
              </a:rPr>
              <a:t>[</a:t>
            </a:r>
            <a:r>
              <a:rPr lang="en"/>
              <a:t>...................</a:t>
            </a:r>
            <a:r>
              <a:rPr lang="en">
                <a:latin typeface="Roboto Mono"/>
                <a:ea typeface="Roboto Mono"/>
                <a:cs typeface="Roboto Mono"/>
                <a:sym typeface="Roboto Mono"/>
              </a:rPr>
              <a:t>]</a:t>
            </a:r>
            <a:endParaRPr>
              <a:latin typeface="Roboto Mono"/>
              <a:ea typeface="Roboto Mono"/>
              <a:cs typeface="Roboto Mono"/>
              <a:sym typeface="Roboto Mono"/>
            </a:endParaRPr>
          </a:p>
          <a:p>
            <a:pPr marL="914400" lvl="0" indent="0" algn="l" rtl="0">
              <a:spcBef>
                <a:spcPts val="1600"/>
              </a:spcBef>
              <a:spcAft>
                <a:spcPts val="0"/>
              </a:spcAft>
              <a:buNone/>
            </a:pPr>
            <a:endParaRPr sz="1800">
              <a:highlight>
                <a:srgbClr val="FFFF00"/>
              </a:highlight>
            </a:endParaRPr>
          </a:p>
          <a:p>
            <a:pPr marL="0" lvl="0" indent="0" algn="l" rtl="0">
              <a:spcBef>
                <a:spcPts val="1600"/>
              </a:spcBef>
              <a:spcAft>
                <a:spcPts val="0"/>
              </a:spcAft>
              <a:buNone/>
            </a:pPr>
            <a:endParaRPr>
              <a:highlight>
                <a:srgbClr val="FFFF00"/>
              </a:highlight>
            </a:endParaRPr>
          </a:p>
          <a:p>
            <a:pPr marL="0" lvl="0" indent="0" algn="l" rtl="0">
              <a:spcBef>
                <a:spcPts val="1600"/>
              </a:spcBef>
              <a:spcAft>
                <a:spcPts val="1600"/>
              </a:spcAft>
              <a:buClr>
                <a:schemeClr val="dk1"/>
              </a:buClr>
              <a:buSzPts val="1100"/>
              <a:buFont typeface="Arial"/>
              <a:buNone/>
            </a:pPr>
            <a:endParaRPr/>
          </a:p>
        </p:txBody>
      </p:sp>
      <p:sp>
        <p:nvSpPr>
          <p:cNvPr id="216" name="Google Shape;216;p27"/>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Repetition</a:t>
            </a:r>
            <a:endParaRPr/>
          </a:p>
        </p:txBody>
      </p:sp>
      <p:sp>
        <p:nvSpPr>
          <p:cNvPr id="217" name="Google Shape;217;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
        <p:nvSpPr>
          <p:cNvPr id="218" name="Google Shape;218;p27"/>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Plenary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 3: Patterns and repeats</a:t>
            </a:r>
            <a:endParaRPr/>
          </a:p>
        </p:txBody>
      </p:sp>
      <p:sp>
        <p:nvSpPr>
          <p:cNvPr id="59" name="Google Shape;59;p10"/>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Objectives</a:t>
            </a:r>
            <a:endParaRPr/>
          </a:p>
        </p:txBody>
      </p:sp>
      <p:sp>
        <p:nvSpPr>
          <p:cNvPr id="60" name="Google Shape;60;p10"/>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To explain what ‘repeat’ means</a:t>
            </a:r>
            <a:endParaRPr b="1"/>
          </a:p>
          <a:p>
            <a:pPr marL="457200" lvl="0" indent="-342900" algn="l" rtl="0">
              <a:lnSpc>
                <a:spcPct val="150000"/>
              </a:lnSpc>
              <a:spcBef>
                <a:spcPts val="1600"/>
              </a:spcBef>
              <a:spcAft>
                <a:spcPts val="0"/>
              </a:spcAft>
              <a:buSzPts val="1800"/>
              <a:buChar char="●"/>
            </a:pPr>
            <a:r>
              <a:rPr lang="en"/>
              <a:t>I can identify everyday tasks that include repetition as part of a sequence </a:t>
            </a:r>
            <a:endParaRPr/>
          </a:p>
          <a:p>
            <a:pPr marL="457200" lvl="0" indent="-342900" algn="l" rtl="0">
              <a:lnSpc>
                <a:spcPct val="150000"/>
              </a:lnSpc>
              <a:spcBef>
                <a:spcPts val="1000"/>
              </a:spcBef>
              <a:spcAft>
                <a:spcPts val="0"/>
              </a:spcAft>
              <a:buSzPts val="1800"/>
              <a:buChar char="●"/>
            </a:pPr>
            <a:r>
              <a:rPr lang="en"/>
              <a:t>I can identify patterns in a sequence </a:t>
            </a:r>
            <a:endParaRPr/>
          </a:p>
          <a:p>
            <a:pPr marL="457200" lvl="0" indent="-342900" algn="l" rtl="0">
              <a:lnSpc>
                <a:spcPct val="150000"/>
              </a:lnSpc>
              <a:spcBef>
                <a:spcPts val="1000"/>
              </a:spcBef>
              <a:spcAft>
                <a:spcPts val="0"/>
              </a:spcAft>
              <a:buSzPts val="1800"/>
              <a:buChar char="●"/>
            </a:pPr>
            <a:r>
              <a:rPr lang="en"/>
              <a:t>I can use a count-controlled loop to produce a given outcome</a:t>
            </a:r>
            <a:endParaRPr/>
          </a:p>
          <a:p>
            <a:pPr marL="0" lvl="0" indent="0" algn="l" rtl="0">
              <a:spcBef>
                <a:spcPts val="1000"/>
              </a:spcBef>
              <a:spcAft>
                <a:spcPts val="1000"/>
              </a:spcAft>
              <a:buNone/>
            </a:pPr>
            <a:endParaRPr/>
          </a:p>
        </p:txBody>
      </p:sp>
      <p:sp>
        <p:nvSpPr>
          <p:cNvPr id="61" name="Google Shape;61;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Repetition</a:t>
            </a:r>
            <a:endParaRPr/>
          </a:p>
        </p:txBody>
      </p:sp>
      <p:sp>
        <p:nvSpPr>
          <p:cNvPr id="224" name="Google Shape;224;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
        <p:nvSpPr>
          <p:cNvPr id="225" name="Google Shape;225;p28"/>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Plenary</a:t>
            </a:r>
            <a:endParaRPr/>
          </a:p>
        </p:txBody>
      </p:sp>
      <p:sp>
        <p:nvSpPr>
          <p:cNvPr id="226" name="Google Shape;226;p28"/>
          <p:cNvSpPr txBox="1"/>
          <p:nvPr/>
        </p:nvSpPr>
        <p:spPr>
          <a:xfrm>
            <a:off x="310900" y="1170124"/>
            <a:ext cx="4096500" cy="3659100"/>
          </a:xfrm>
          <a:prstGeom prst="rect">
            <a:avLst/>
          </a:prstGeom>
          <a:noFill/>
          <a:ln w="28575" cap="flat" cmpd="sng">
            <a:solidFill>
              <a:srgbClr val="5B5BA5"/>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5B5BA5"/>
                </a:solidFill>
                <a:latin typeface="Quicksand"/>
                <a:ea typeface="Quicksand"/>
                <a:cs typeface="Quicksand"/>
                <a:sym typeface="Quicksand"/>
              </a:rPr>
              <a:t>Long code snippet</a:t>
            </a:r>
            <a:endParaRPr sz="1800" b="1">
              <a:solidFill>
                <a:srgbClr val="5B5BA5"/>
              </a:solidFill>
              <a:latin typeface="Quicksand"/>
              <a:ea typeface="Quicksand"/>
              <a:cs typeface="Quicksand"/>
              <a:sym typeface="Quicksand"/>
            </a:endParaRPr>
          </a:p>
          <a:p>
            <a:pPr marL="0" lvl="0" indent="0" algn="ctr" rtl="0">
              <a:lnSpc>
                <a:spcPct val="115000"/>
              </a:lnSpc>
              <a:spcBef>
                <a:spcPts val="1600"/>
              </a:spcBef>
              <a:spcAft>
                <a:spcPts val="0"/>
              </a:spcAft>
              <a:buNone/>
            </a:pPr>
            <a:r>
              <a:rPr lang="en" sz="1800">
                <a:solidFill>
                  <a:schemeClr val="dk1"/>
                </a:solidFill>
                <a:latin typeface="Roboto Mono"/>
                <a:ea typeface="Roboto Mono"/>
                <a:cs typeface="Roboto Mono"/>
                <a:sym typeface="Roboto Mono"/>
              </a:rPr>
              <a:t>FD 200 LT 90</a:t>
            </a:r>
            <a:endParaRPr sz="1800">
              <a:solidFill>
                <a:schemeClr val="dk1"/>
              </a:solidFill>
              <a:latin typeface="Roboto Mono"/>
              <a:ea typeface="Roboto Mono"/>
              <a:cs typeface="Roboto Mono"/>
              <a:sym typeface="Roboto Mono"/>
            </a:endParaRPr>
          </a:p>
          <a:p>
            <a:pPr marL="0" lvl="0" indent="0" algn="ctr" rtl="0">
              <a:lnSpc>
                <a:spcPct val="115000"/>
              </a:lnSpc>
              <a:spcBef>
                <a:spcPts val="1600"/>
              </a:spcBef>
              <a:spcAft>
                <a:spcPts val="0"/>
              </a:spcAft>
              <a:buNone/>
            </a:pPr>
            <a:r>
              <a:rPr lang="en" sz="1800">
                <a:solidFill>
                  <a:schemeClr val="dk1"/>
                </a:solidFill>
                <a:latin typeface="Roboto Mono"/>
                <a:ea typeface="Roboto Mono"/>
                <a:cs typeface="Roboto Mono"/>
                <a:sym typeface="Roboto Mono"/>
              </a:rPr>
              <a:t>FD 200 LT 90</a:t>
            </a:r>
            <a:endParaRPr sz="1800">
              <a:solidFill>
                <a:schemeClr val="dk1"/>
              </a:solidFill>
              <a:latin typeface="Roboto Mono"/>
              <a:ea typeface="Roboto Mono"/>
              <a:cs typeface="Roboto Mono"/>
              <a:sym typeface="Roboto Mono"/>
            </a:endParaRPr>
          </a:p>
          <a:p>
            <a:pPr marL="0" lvl="0" indent="0" algn="ctr" rtl="0">
              <a:lnSpc>
                <a:spcPct val="115000"/>
              </a:lnSpc>
              <a:spcBef>
                <a:spcPts val="1600"/>
              </a:spcBef>
              <a:spcAft>
                <a:spcPts val="0"/>
              </a:spcAft>
              <a:buNone/>
            </a:pPr>
            <a:r>
              <a:rPr lang="en" sz="1800">
                <a:solidFill>
                  <a:schemeClr val="dk1"/>
                </a:solidFill>
                <a:latin typeface="Roboto Mono"/>
                <a:ea typeface="Roboto Mono"/>
                <a:cs typeface="Roboto Mono"/>
                <a:sym typeface="Roboto Mono"/>
              </a:rPr>
              <a:t>FD 200 LT 90</a:t>
            </a:r>
            <a:endParaRPr sz="1800">
              <a:solidFill>
                <a:schemeClr val="dk1"/>
              </a:solidFill>
              <a:latin typeface="Roboto Mono"/>
              <a:ea typeface="Roboto Mono"/>
              <a:cs typeface="Roboto Mono"/>
              <a:sym typeface="Roboto Mono"/>
            </a:endParaRPr>
          </a:p>
          <a:p>
            <a:pPr marL="0" lvl="0" indent="0" algn="ctr" rtl="0">
              <a:lnSpc>
                <a:spcPct val="115000"/>
              </a:lnSpc>
              <a:spcBef>
                <a:spcPts val="1600"/>
              </a:spcBef>
              <a:spcAft>
                <a:spcPts val="0"/>
              </a:spcAft>
              <a:buNone/>
            </a:pPr>
            <a:r>
              <a:rPr lang="en" sz="1800">
                <a:solidFill>
                  <a:schemeClr val="dk1"/>
                </a:solidFill>
                <a:latin typeface="Roboto Mono"/>
                <a:ea typeface="Roboto Mono"/>
                <a:cs typeface="Roboto Mono"/>
                <a:sym typeface="Roboto Mono"/>
              </a:rPr>
              <a:t>FD 200 LT 90</a:t>
            </a:r>
            <a:endParaRPr sz="1800" b="1">
              <a:solidFill>
                <a:srgbClr val="5B5BA5"/>
              </a:solidFill>
              <a:latin typeface="Roboto Mono"/>
              <a:ea typeface="Roboto Mono"/>
              <a:cs typeface="Roboto Mono"/>
              <a:sym typeface="Roboto Mono"/>
            </a:endParaRPr>
          </a:p>
          <a:p>
            <a:pPr marL="0" lvl="0" indent="0" algn="ctr" rtl="0">
              <a:lnSpc>
                <a:spcPct val="115000"/>
              </a:lnSpc>
              <a:spcBef>
                <a:spcPts val="1600"/>
              </a:spcBef>
              <a:spcAft>
                <a:spcPts val="0"/>
              </a:spcAft>
              <a:buNone/>
            </a:pPr>
            <a:endParaRPr sz="1800" b="1">
              <a:solidFill>
                <a:srgbClr val="5B5BA5"/>
              </a:solidFill>
              <a:latin typeface="Quicksand"/>
              <a:ea typeface="Quicksand"/>
              <a:cs typeface="Quicksand"/>
              <a:sym typeface="Quicksand"/>
            </a:endParaRPr>
          </a:p>
          <a:p>
            <a:pPr marL="0" lvl="0" indent="0" algn="l" rtl="0">
              <a:lnSpc>
                <a:spcPct val="115000"/>
              </a:lnSpc>
              <a:spcBef>
                <a:spcPts val="1600"/>
              </a:spcBef>
              <a:spcAft>
                <a:spcPts val="1600"/>
              </a:spcAft>
              <a:buNone/>
            </a:pPr>
            <a:endParaRPr sz="1800">
              <a:solidFill>
                <a:srgbClr val="5B5BA5"/>
              </a:solidFill>
              <a:latin typeface="Quicksand"/>
              <a:ea typeface="Quicksand"/>
              <a:cs typeface="Quicksand"/>
              <a:sym typeface="Quicksand"/>
            </a:endParaRPr>
          </a:p>
        </p:txBody>
      </p:sp>
      <p:sp>
        <p:nvSpPr>
          <p:cNvPr id="227" name="Google Shape;227;p28"/>
          <p:cNvSpPr txBox="1"/>
          <p:nvPr/>
        </p:nvSpPr>
        <p:spPr>
          <a:xfrm>
            <a:off x="4736600" y="1170100"/>
            <a:ext cx="4096500" cy="3659100"/>
          </a:xfrm>
          <a:prstGeom prst="rect">
            <a:avLst/>
          </a:prstGeom>
          <a:noFill/>
          <a:ln w="28575" cap="flat" cmpd="sng">
            <a:solidFill>
              <a:srgbClr val="5B5BA5"/>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5B5BA5"/>
                </a:solidFill>
                <a:latin typeface="Quicksand"/>
                <a:ea typeface="Quicksand"/>
                <a:cs typeface="Quicksand"/>
                <a:sym typeface="Quicksand"/>
              </a:rPr>
              <a:t>Code using a </a:t>
            </a:r>
            <a:r>
              <a:rPr lang="en" sz="1800" b="1">
                <a:solidFill>
                  <a:srgbClr val="5B5BA5"/>
                </a:solidFill>
                <a:latin typeface="Roboto Mono"/>
                <a:ea typeface="Roboto Mono"/>
                <a:cs typeface="Roboto Mono"/>
                <a:sym typeface="Roboto Mono"/>
              </a:rPr>
              <a:t>repeat</a:t>
            </a:r>
            <a:r>
              <a:rPr lang="en" sz="1800" b="1">
                <a:solidFill>
                  <a:srgbClr val="5B5BA5"/>
                </a:solidFill>
                <a:latin typeface="Quicksand"/>
                <a:ea typeface="Quicksand"/>
                <a:cs typeface="Quicksand"/>
                <a:sym typeface="Quicksand"/>
              </a:rPr>
              <a:t> loop</a:t>
            </a:r>
            <a:endParaRPr sz="1800" b="1">
              <a:solidFill>
                <a:srgbClr val="5B5BA5"/>
              </a:solidFill>
              <a:latin typeface="Quicksand"/>
              <a:ea typeface="Quicksand"/>
              <a:cs typeface="Quicksand"/>
              <a:sym typeface="Quicksand"/>
            </a:endParaRPr>
          </a:p>
          <a:p>
            <a:pPr marL="0" lvl="0" indent="0" algn="ctr" rtl="0">
              <a:lnSpc>
                <a:spcPct val="115000"/>
              </a:lnSpc>
              <a:spcBef>
                <a:spcPts val="1600"/>
              </a:spcBef>
              <a:spcAft>
                <a:spcPts val="1600"/>
              </a:spcAft>
              <a:buNone/>
            </a:pPr>
            <a:r>
              <a:rPr lang="en" sz="1800">
                <a:solidFill>
                  <a:schemeClr val="dk1"/>
                </a:solidFill>
                <a:latin typeface="Roboto Mono"/>
                <a:ea typeface="Roboto Mono"/>
                <a:cs typeface="Roboto Mono"/>
                <a:sym typeface="Roboto Mono"/>
              </a:rPr>
              <a:t>Repeat 4 [FD 200 LT 90]</a:t>
            </a:r>
            <a:endParaRPr sz="1800" b="1">
              <a:solidFill>
                <a:srgbClr val="5B5BA5"/>
              </a:solidFill>
              <a:latin typeface="Quicksand"/>
              <a:ea typeface="Quicksand"/>
              <a:cs typeface="Quicksand"/>
              <a:sym typeface="Quicksa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31"/>
        <p:cNvGrpSpPr/>
        <p:nvPr/>
      </p:nvGrpSpPr>
      <p:grpSpPr>
        <a:xfrm>
          <a:off x="0" y="0"/>
          <a:ext cx="0" cy="0"/>
          <a:chOff x="0" y="0"/>
          <a:chExt cx="0" cy="0"/>
        </a:xfrm>
      </p:grpSpPr>
      <p:sp>
        <p:nvSpPr>
          <p:cNvPr id="232" name="Google Shape;232;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
        <p:nvSpPr>
          <p:cNvPr id="233" name="Google Shape;233;p29"/>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Assessment</a:t>
            </a:r>
            <a:endParaRPr/>
          </a:p>
        </p:txBody>
      </p:sp>
      <p:sp>
        <p:nvSpPr>
          <p:cNvPr id="234" name="Google Shape;234;p29"/>
          <p:cNvSpPr txBo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B5BA5"/>
              </a:buClr>
              <a:buSzPts val="1800"/>
              <a:buFont typeface="Quicksand"/>
              <a:buChar char="●"/>
            </a:pPr>
            <a:r>
              <a:rPr lang="en" sz="1800">
                <a:solidFill>
                  <a:srgbClr val="5B5BA5"/>
                </a:solidFill>
                <a:latin typeface="Quicksand"/>
                <a:ea typeface="Quicksand"/>
                <a:cs typeface="Quicksand"/>
                <a:sym typeface="Quicksand"/>
              </a:rPr>
              <a:t>I can identify everyday tasks that include repetition as part of a sequence </a:t>
            </a:r>
            <a:endParaRPr sz="1800">
              <a:solidFill>
                <a:srgbClr val="5B5BA5"/>
              </a:solidFill>
              <a:latin typeface="Quicksand"/>
              <a:ea typeface="Quicksand"/>
              <a:cs typeface="Quicksand"/>
              <a:sym typeface="Quicksand"/>
            </a:endParaRPr>
          </a:p>
          <a:p>
            <a:pPr marL="457200" lvl="0" indent="0" algn="l" rtl="0">
              <a:lnSpc>
                <a:spcPct val="115000"/>
              </a:lnSpc>
              <a:spcBef>
                <a:spcPts val="0"/>
              </a:spcBef>
              <a:spcAft>
                <a:spcPts val="0"/>
              </a:spcAft>
              <a:buNone/>
            </a:pPr>
            <a:endParaRPr sz="1800">
              <a:solidFill>
                <a:srgbClr val="5B5BA5"/>
              </a:solidFill>
              <a:latin typeface="Quicksand"/>
              <a:ea typeface="Quicksand"/>
              <a:cs typeface="Quicksand"/>
              <a:sym typeface="Quicksand"/>
            </a:endParaRPr>
          </a:p>
          <a:p>
            <a:pPr marL="457200" lvl="0" indent="-342900" algn="l" rtl="0">
              <a:lnSpc>
                <a:spcPct val="115000"/>
              </a:lnSpc>
              <a:spcBef>
                <a:spcPts val="0"/>
              </a:spcBef>
              <a:spcAft>
                <a:spcPts val="0"/>
              </a:spcAft>
              <a:buClr>
                <a:srgbClr val="5B5BA5"/>
              </a:buClr>
              <a:buSzPts val="1800"/>
              <a:buFont typeface="Quicksand"/>
              <a:buChar char="●"/>
            </a:pPr>
            <a:r>
              <a:rPr lang="en" sz="1800">
                <a:solidFill>
                  <a:srgbClr val="5B5BA5"/>
                </a:solidFill>
                <a:latin typeface="Quicksand"/>
                <a:ea typeface="Quicksand"/>
                <a:cs typeface="Quicksand"/>
                <a:sym typeface="Quicksand"/>
              </a:rPr>
              <a:t>I can identify patterns in a sequence </a:t>
            </a:r>
            <a:endParaRPr sz="1800">
              <a:solidFill>
                <a:srgbClr val="5B5BA5"/>
              </a:solidFill>
              <a:latin typeface="Quicksand"/>
              <a:ea typeface="Quicksand"/>
              <a:cs typeface="Quicksand"/>
              <a:sym typeface="Quicksand"/>
            </a:endParaRPr>
          </a:p>
          <a:p>
            <a:pPr marL="457200" lvl="0" indent="0" algn="l" rtl="0">
              <a:lnSpc>
                <a:spcPct val="115000"/>
              </a:lnSpc>
              <a:spcBef>
                <a:spcPts val="0"/>
              </a:spcBef>
              <a:spcAft>
                <a:spcPts val="0"/>
              </a:spcAft>
              <a:buNone/>
            </a:pPr>
            <a:endParaRPr sz="1800">
              <a:solidFill>
                <a:srgbClr val="5B5BA5"/>
              </a:solidFill>
              <a:latin typeface="Quicksand"/>
              <a:ea typeface="Quicksand"/>
              <a:cs typeface="Quicksand"/>
              <a:sym typeface="Quicksand"/>
            </a:endParaRPr>
          </a:p>
          <a:p>
            <a:pPr marL="457200" lvl="0" indent="-342900" algn="l" rtl="0">
              <a:lnSpc>
                <a:spcPct val="115000"/>
              </a:lnSpc>
              <a:spcBef>
                <a:spcPts val="0"/>
              </a:spcBef>
              <a:spcAft>
                <a:spcPts val="0"/>
              </a:spcAft>
              <a:buClr>
                <a:srgbClr val="5B5BA5"/>
              </a:buClr>
              <a:buSzPts val="1800"/>
              <a:buFont typeface="Quicksand"/>
              <a:buChar char="●"/>
            </a:pPr>
            <a:r>
              <a:rPr lang="en" sz="1800">
                <a:solidFill>
                  <a:srgbClr val="5B5BA5"/>
                </a:solidFill>
                <a:latin typeface="Quicksand"/>
                <a:ea typeface="Quicksand"/>
                <a:cs typeface="Quicksand"/>
                <a:sym typeface="Quicksand"/>
              </a:rPr>
              <a:t>I can use a count-controlled loop to produce a given outcome</a:t>
            </a:r>
            <a:endParaRPr sz="1800">
              <a:solidFill>
                <a:srgbClr val="5B5BA5"/>
              </a:solidFill>
              <a:latin typeface="Quicksand"/>
              <a:ea typeface="Quicksand"/>
              <a:cs typeface="Quicksand"/>
              <a:sym typeface="Quicksand"/>
            </a:endParaRPr>
          </a:p>
          <a:p>
            <a:pPr marL="0" lvl="0" indent="0" algn="l" rtl="0">
              <a:lnSpc>
                <a:spcPct val="115000"/>
              </a:lnSpc>
              <a:spcBef>
                <a:spcPts val="0"/>
              </a:spcBef>
              <a:spcAft>
                <a:spcPts val="1000"/>
              </a:spcAft>
              <a:buNone/>
            </a:pPr>
            <a:endParaRPr sz="1800">
              <a:solidFill>
                <a:srgbClr val="5B5BA5"/>
              </a:solidFill>
              <a:latin typeface="Quicksand"/>
              <a:ea typeface="Quicksand"/>
              <a:cs typeface="Quicksand"/>
              <a:sym typeface="Quicksand"/>
            </a:endParaRPr>
          </a:p>
        </p:txBody>
      </p:sp>
      <p:sp>
        <p:nvSpPr>
          <p:cNvPr id="235" name="Google Shape;235;p29"/>
          <p:cNvSpPr txBox="1"/>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5B5BA5"/>
                </a:solidFill>
                <a:latin typeface="Quicksand"/>
                <a:ea typeface="Quicksand"/>
                <a:cs typeface="Quicksand"/>
                <a:sym typeface="Quicksand"/>
              </a:rPr>
              <a:t>How confident are you? (1–3)</a:t>
            </a:r>
            <a:endParaRPr sz="2400" b="1">
              <a:solidFill>
                <a:srgbClr val="5B5BA5"/>
              </a:solidFill>
              <a:latin typeface="Quicksand"/>
              <a:ea typeface="Quicksand"/>
              <a:cs typeface="Quicksand"/>
              <a:sym typeface="Quicksand"/>
            </a:endParaRPr>
          </a:p>
        </p:txBody>
      </p:sp>
      <p:sp>
        <p:nvSpPr>
          <p:cNvPr id="236" name="Google Shape;236;p29"/>
          <p:cNvSpPr txBox="1"/>
          <p:nvPr/>
        </p:nvSpPr>
        <p:spPr>
          <a:xfrm>
            <a:off x="6185600" y="1292600"/>
            <a:ext cx="19041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5B5BA5"/>
                </a:solidFill>
                <a:latin typeface="Quicksand"/>
                <a:ea typeface="Quicksand"/>
                <a:cs typeface="Quicksand"/>
                <a:sym typeface="Quicksand"/>
              </a:rPr>
              <a:t>3 – Very confident</a:t>
            </a:r>
            <a:endParaRPr sz="1500" b="1">
              <a:solidFill>
                <a:srgbClr val="5B5BA5"/>
              </a:solidFill>
              <a:latin typeface="Quicksand"/>
              <a:ea typeface="Quicksand"/>
              <a:cs typeface="Quicksand"/>
              <a:sym typeface="Quicksand"/>
            </a:endParaRPr>
          </a:p>
        </p:txBody>
      </p:sp>
      <p:sp>
        <p:nvSpPr>
          <p:cNvPr id="237" name="Google Shape;237;p29"/>
          <p:cNvSpPr txBox="1"/>
          <p:nvPr/>
        </p:nvSpPr>
        <p:spPr>
          <a:xfrm>
            <a:off x="6185600" y="3414350"/>
            <a:ext cx="19815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5B5BA5"/>
                </a:solidFill>
                <a:latin typeface="Quicksand"/>
                <a:ea typeface="Quicksand"/>
                <a:cs typeface="Quicksand"/>
                <a:sym typeface="Quicksand"/>
              </a:rPr>
              <a:t>1 </a:t>
            </a:r>
            <a:r>
              <a:rPr lang="en" sz="1500" b="1">
                <a:solidFill>
                  <a:schemeClr val="dk1"/>
                </a:solidFill>
                <a:latin typeface="Quicksand"/>
                <a:ea typeface="Quicksand"/>
                <a:cs typeface="Quicksand"/>
                <a:sym typeface="Quicksand"/>
              </a:rPr>
              <a:t>–</a:t>
            </a:r>
            <a:r>
              <a:rPr lang="en" sz="1500" b="1">
                <a:solidFill>
                  <a:srgbClr val="5B5BA5"/>
                </a:solidFill>
                <a:latin typeface="Quicksand"/>
                <a:ea typeface="Quicksand"/>
                <a:cs typeface="Quicksand"/>
                <a:sym typeface="Quicksand"/>
              </a:rPr>
              <a:t> Not confident</a:t>
            </a:r>
            <a:endParaRPr sz="1500" b="1">
              <a:solidFill>
                <a:srgbClr val="5B5BA5"/>
              </a:solidFill>
              <a:latin typeface="Quicksand"/>
              <a:ea typeface="Quicksand"/>
              <a:cs typeface="Quicksand"/>
              <a:sym typeface="Quicksand"/>
            </a:endParaRPr>
          </a:p>
        </p:txBody>
      </p:sp>
      <p:pic>
        <p:nvPicPr>
          <p:cNvPr id="238" name="Google Shape;238;p29"/>
          <p:cNvPicPr preferRelativeResize="0"/>
          <p:nvPr/>
        </p:nvPicPr>
        <p:blipFill>
          <a:blip r:embed="rId3">
            <a:alphaModFix/>
          </a:blip>
          <a:stretch>
            <a:fillRect/>
          </a:stretch>
        </p:blipFill>
        <p:spPr>
          <a:xfrm>
            <a:off x="8068224" y="1131670"/>
            <a:ext cx="485775" cy="796725"/>
          </a:xfrm>
          <a:prstGeom prst="rect">
            <a:avLst/>
          </a:prstGeom>
          <a:noFill/>
          <a:ln>
            <a:noFill/>
          </a:ln>
        </p:spPr>
      </p:pic>
      <p:pic>
        <p:nvPicPr>
          <p:cNvPr id="239" name="Google Shape;239;p29"/>
          <p:cNvPicPr preferRelativeResize="0"/>
          <p:nvPr/>
        </p:nvPicPr>
        <p:blipFill>
          <a:blip r:embed="rId3">
            <a:alphaModFix/>
          </a:blip>
          <a:stretch>
            <a:fillRect/>
          </a:stretch>
        </p:blipFill>
        <p:spPr>
          <a:xfrm rot="5400000">
            <a:off x="7981799" y="2192558"/>
            <a:ext cx="485775" cy="796725"/>
          </a:xfrm>
          <a:prstGeom prst="rect">
            <a:avLst/>
          </a:prstGeom>
          <a:noFill/>
          <a:ln>
            <a:noFill/>
          </a:ln>
        </p:spPr>
      </p:pic>
      <p:pic>
        <p:nvPicPr>
          <p:cNvPr id="240" name="Google Shape;240;p29"/>
          <p:cNvPicPr preferRelativeResize="0"/>
          <p:nvPr/>
        </p:nvPicPr>
        <p:blipFill>
          <a:blip r:embed="rId3">
            <a:alphaModFix/>
          </a:blip>
          <a:stretch>
            <a:fillRect/>
          </a:stretch>
        </p:blipFill>
        <p:spPr>
          <a:xfrm rot="10800000">
            <a:off x="8032624" y="3253433"/>
            <a:ext cx="485775" cy="796725"/>
          </a:xfrm>
          <a:prstGeom prst="rect">
            <a:avLst/>
          </a:prstGeom>
          <a:noFill/>
          <a:ln>
            <a:noFill/>
          </a:ln>
        </p:spPr>
      </p:pic>
      <p:sp>
        <p:nvSpPr>
          <p:cNvPr id="241" name="Google Shape;241;p29"/>
          <p:cNvSpPr txBox="1"/>
          <p:nvPr/>
        </p:nvSpPr>
        <p:spPr>
          <a:xfrm>
            <a:off x="6185600" y="2347550"/>
            <a:ext cx="1448100" cy="4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5B5BA5"/>
                </a:solidFill>
                <a:latin typeface="Quicksand"/>
                <a:ea typeface="Quicksand"/>
                <a:cs typeface="Quicksand"/>
                <a:sym typeface="Quicksand"/>
              </a:rPr>
              <a:t>2 </a:t>
            </a:r>
            <a:r>
              <a:rPr lang="en" sz="1500" b="1">
                <a:solidFill>
                  <a:schemeClr val="dk1"/>
                </a:solidFill>
                <a:latin typeface="Quicksand"/>
                <a:ea typeface="Quicksand"/>
                <a:cs typeface="Quicksand"/>
                <a:sym typeface="Quicksand"/>
              </a:rPr>
              <a:t>–</a:t>
            </a:r>
            <a:r>
              <a:rPr lang="en" sz="1500" b="1">
                <a:solidFill>
                  <a:srgbClr val="5B5BA5"/>
                </a:solidFill>
                <a:latin typeface="Quicksand"/>
                <a:ea typeface="Quicksand"/>
                <a:cs typeface="Quicksand"/>
                <a:sym typeface="Quicksand"/>
              </a:rPr>
              <a:t> Unsure </a:t>
            </a:r>
            <a:endParaRPr sz="1500" b="1">
              <a:solidFill>
                <a:srgbClr val="5B5BA5"/>
              </a:solidFill>
              <a:latin typeface="Quicksand"/>
              <a:ea typeface="Quicksand"/>
              <a:cs typeface="Quicksand"/>
              <a:sym typeface="Quicksa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0"/>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 this lesson, you…</a:t>
            </a:r>
            <a:endParaRPr b="1"/>
          </a:p>
          <a:p>
            <a:pPr marL="0" lvl="0" indent="0" algn="l" rtl="0">
              <a:spcBef>
                <a:spcPts val="1600"/>
              </a:spcBef>
              <a:spcAft>
                <a:spcPts val="0"/>
              </a:spcAft>
              <a:buNone/>
            </a:pPr>
            <a:r>
              <a:rPr lang="en"/>
              <a:t>Looked at patterns all around us in real life</a:t>
            </a:r>
            <a:endParaRPr/>
          </a:p>
          <a:p>
            <a:pPr marL="0" lvl="0" indent="0" algn="l" rtl="0">
              <a:spcBef>
                <a:spcPts val="1600"/>
              </a:spcBef>
              <a:spcAft>
                <a:spcPts val="0"/>
              </a:spcAft>
              <a:buNone/>
            </a:pPr>
            <a:r>
              <a:rPr lang="en"/>
              <a:t>Wrote algorithms to create a square and looked at which parts were repeated</a:t>
            </a:r>
            <a:endParaRPr/>
          </a:p>
          <a:p>
            <a:pPr marL="0" lvl="0" indent="0" algn="l" rtl="0">
              <a:spcBef>
                <a:spcPts val="1600"/>
              </a:spcBef>
              <a:spcAft>
                <a:spcPts val="0"/>
              </a:spcAft>
              <a:buNone/>
            </a:pPr>
            <a:r>
              <a:rPr lang="en"/>
              <a:t>Learnt how to use the </a:t>
            </a:r>
            <a:r>
              <a:rPr lang="en">
                <a:latin typeface="Roboto Mono"/>
                <a:ea typeface="Roboto Mono"/>
                <a:cs typeface="Roboto Mono"/>
                <a:sym typeface="Roboto Mono"/>
              </a:rPr>
              <a:t>repeat</a:t>
            </a:r>
            <a:r>
              <a:rPr lang="en"/>
              <a:t> command in a count-controlled loop to program a square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47" name="Google Shape;247;p3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Next lesson</a:t>
            </a:r>
            <a:endParaRPr/>
          </a:p>
        </p:txBody>
      </p:sp>
      <p:sp>
        <p:nvSpPr>
          <p:cNvPr id="248" name="Google Shape;248;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
        <p:nvSpPr>
          <p:cNvPr id="249" name="Google Shape;249;p30"/>
          <p:cNvSpPr txBox="1">
            <a:spLocks noGrp="1"/>
          </p:cNvSpPr>
          <p:nvPr>
            <p:ph type="body" idx="2"/>
          </p:nvPr>
        </p:nvSpPr>
        <p:spPr>
          <a:xfrm>
            <a:off x="4736600" y="1170100"/>
            <a:ext cx="42708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Next lesson, you will…</a:t>
            </a:r>
            <a:endParaRPr b="1"/>
          </a:p>
          <a:p>
            <a:pPr marL="0" lvl="0" indent="0" algn="l" rtl="0">
              <a:spcBef>
                <a:spcPts val="1600"/>
              </a:spcBef>
              <a:spcAft>
                <a:spcPts val="0"/>
              </a:spcAft>
              <a:buNone/>
            </a:pPr>
            <a:r>
              <a:rPr lang="en"/>
              <a:t>Use count-controlled loops to create other shapes </a:t>
            </a:r>
            <a:endParaRPr/>
          </a:p>
          <a:p>
            <a:pPr marL="0" lvl="0" indent="0" algn="l" rtl="0">
              <a:spcBef>
                <a:spcPts val="1600"/>
              </a:spcBef>
              <a:spcAft>
                <a:spcPts val="1600"/>
              </a:spcAft>
              <a:buNone/>
            </a:pPr>
            <a:endParaRPr/>
          </a:p>
        </p:txBody>
      </p:sp>
      <p:sp>
        <p:nvSpPr>
          <p:cNvPr id="250" name="Google Shape;250;p3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comes next in this pattern?</a:t>
            </a:r>
            <a:endParaRPr/>
          </a:p>
        </p:txBody>
      </p:sp>
      <p:sp>
        <p:nvSpPr>
          <p:cNvPr id="67" name="Google Shape;67;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68" name="Google Shape;68;p11"/>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Introduction</a:t>
            </a:r>
            <a:endParaRPr/>
          </a:p>
        </p:txBody>
      </p:sp>
      <p:sp>
        <p:nvSpPr>
          <p:cNvPr id="69" name="Google Shape;69;p11"/>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Draw the next flag in the pattern.</a:t>
            </a:r>
            <a:endParaRPr/>
          </a:p>
        </p:txBody>
      </p:sp>
      <p:sp>
        <p:nvSpPr>
          <p:cNvPr id="70" name="Google Shape;70;p11"/>
          <p:cNvSpPr txBox="1"/>
          <p:nvPr/>
        </p:nvSpPr>
        <p:spPr>
          <a:xfrm>
            <a:off x="8180600" y="2185800"/>
            <a:ext cx="652500" cy="14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latin typeface="Quicksand"/>
                <a:ea typeface="Quicksand"/>
                <a:cs typeface="Quicksand"/>
                <a:sym typeface="Quicksand"/>
              </a:rPr>
              <a:t>?</a:t>
            </a:r>
            <a:endParaRPr sz="7200" b="1">
              <a:latin typeface="Quicksand"/>
              <a:ea typeface="Quicksand"/>
              <a:cs typeface="Quicksand"/>
              <a:sym typeface="Quicksand"/>
            </a:endParaRPr>
          </a:p>
        </p:txBody>
      </p:sp>
      <p:pic>
        <p:nvPicPr>
          <p:cNvPr id="71" name="Google Shape;71;p11"/>
          <p:cNvPicPr preferRelativeResize="0"/>
          <p:nvPr/>
        </p:nvPicPr>
        <p:blipFill>
          <a:blip r:embed="rId3">
            <a:alphaModFix/>
          </a:blip>
          <a:stretch>
            <a:fillRect/>
          </a:stretch>
        </p:blipFill>
        <p:spPr>
          <a:xfrm>
            <a:off x="392575" y="1608325"/>
            <a:ext cx="7258049" cy="3048000"/>
          </a:xfrm>
          <a:prstGeom prst="rect">
            <a:avLst/>
          </a:prstGeom>
          <a:noFill/>
          <a:ln>
            <a:noFill/>
          </a:ln>
        </p:spPr>
      </p:pic>
      <p:sp>
        <p:nvSpPr>
          <p:cNvPr id="72" name="Google Shape;72;p11"/>
          <p:cNvSpPr txBox="1"/>
          <p:nvPr/>
        </p:nvSpPr>
        <p:spPr>
          <a:xfrm>
            <a:off x="1108500" y="4272425"/>
            <a:ext cx="6927000" cy="55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chemeClr val="dk1"/>
                </a:solidFill>
                <a:latin typeface="Quicksand"/>
                <a:ea typeface="Quicksand"/>
                <a:cs typeface="Quicksand"/>
                <a:sym typeface="Quicksand"/>
              </a:rPr>
              <a:t>Which part is repeated? How many times is it repeated?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Look at the pattern of black keys. What comes next?</a:t>
            </a:r>
            <a:endParaRPr/>
          </a:p>
        </p:txBody>
      </p:sp>
      <p:sp>
        <p:nvSpPr>
          <p:cNvPr id="78" name="Google Shape;78;p1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79" name="Google Shape;79;p1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Introduction</a:t>
            </a:r>
            <a:endParaRPr/>
          </a:p>
        </p:txBody>
      </p:sp>
      <p:sp>
        <p:nvSpPr>
          <p:cNvPr id="80" name="Google Shape;80;p12"/>
          <p:cNvSpPr txBox="1"/>
          <p:nvPr/>
        </p:nvSpPr>
        <p:spPr>
          <a:xfrm>
            <a:off x="7663550" y="2786225"/>
            <a:ext cx="1576500" cy="14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200" b="1">
                <a:latin typeface="Quicksand"/>
                <a:ea typeface="Quicksand"/>
                <a:cs typeface="Quicksand"/>
                <a:sym typeface="Quicksand"/>
              </a:rPr>
              <a:t>?</a:t>
            </a:r>
            <a:endParaRPr sz="7200" b="1">
              <a:latin typeface="Quicksand"/>
              <a:ea typeface="Quicksand"/>
              <a:cs typeface="Quicksand"/>
              <a:sym typeface="Quicksand"/>
            </a:endParaRPr>
          </a:p>
        </p:txBody>
      </p:sp>
      <p:sp>
        <p:nvSpPr>
          <p:cNvPr id="81" name="Google Shape;81;p12"/>
          <p:cNvSpPr txBox="1"/>
          <p:nvPr/>
        </p:nvSpPr>
        <p:spPr>
          <a:xfrm>
            <a:off x="1108500" y="4348625"/>
            <a:ext cx="6927000" cy="55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chemeClr val="dk1"/>
                </a:solidFill>
                <a:latin typeface="Quicksand"/>
                <a:ea typeface="Quicksand"/>
                <a:cs typeface="Quicksand"/>
                <a:sym typeface="Quicksand"/>
              </a:rPr>
              <a:t>Which part is repeated? How many times is it repeated?</a:t>
            </a:r>
            <a:endParaRPr/>
          </a:p>
        </p:txBody>
      </p:sp>
      <p:pic>
        <p:nvPicPr>
          <p:cNvPr id="82" name="Google Shape;82;p12"/>
          <p:cNvPicPr preferRelativeResize="0"/>
          <p:nvPr/>
        </p:nvPicPr>
        <p:blipFill>
          <a:blip r:embed="rId3">
            <a:alphaModFix/>
          </a:blip>
          <a:stretch>
            <a:fillRect/>
          </a:stretch>
        </p:blipFill>
        <p:spPr>
          <a:xfrm>
            <a:off x="1536613" y="1017725"/>
            <a:ext cx="6069775" cy="3349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88" name="Google Shape;88;p1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89" name="Google Shape;89;p13"/>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being repeated in this action?</a:t>
            </a:r>
            <a:endParaRPr/>
          </a:p>
        </p:txBody>
      </p:sp>
      <p:pic>
        <p:nvPicPr>
          <p:cNvPr id="90" name="Google Shape;90;p13"/>
          <p:cNvPicPr preferRelativeResize="0"/>
          <p:nvPr/>
        </p:nvPicPr>
        <p:blipFill>
          <a:blip r:embed="rId3">
            <a:alphaModFix/>
          </a:blip>
          <a:stretch>
            <a:fillRect/>
          </a:stretch>
        </p:blipFill>
        <p:spPr>
          <a:xfrm>
            <a:off x="1833952" y="1034000"/>
            <a:ext cx="5475101" cy="3638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4"/>
        <p:cNvGrpSpPr/>
        <p:nvPr/>
      </p:nvGrpSpPr>
      <p:grpSpPr>
        <a:xfrm>
          <a:off x="0" y="0"/>
          <a:ext cx="0" cy="0"/>
          <a:chOff x="0" y="0"/>
          <a:chExt cx="0" cy="0"/>
        </a:xfrm>
      </p:grpSpPr>
      <p:sp>
        <p:nvSpPr>
          <p:cNvPr id="95" name="Google Shape;95;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96" name="Google Shape;96;p14"/>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97" name="Google Shape;97;p14"/>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Put toothpaste on toothbrush</a:t>
            </a:r>
            <a:endParaRPr/>
          </a:p>
          <a:p>
            <a:pPr marL="457200" lvl="0" indent="-342900" algn="l" rtl="0">
              <a:spcBef>
                <a:spcPts val="0"/>
              </a:spcBef>
              <a:spcAft>
                <a:spcPts val="0"/>
              </a:spcAft>
              <a:buSzPts val="1800"/>
              <a:buAutoNum type="arabicPeriod"/>
            </a:pPr>
            <a:r>
              <a:rPr lang="en"/>
              <a:t>Put toothbrush in mouth</a:t>
            </a:r>
            <a:endParaRPr/>
          </a:p>
          <a:p>
            <a:pPr marL="457200" lvl="0" indent="-342900" algn="l" rtl="0">
              <a:lnSpc>
                <a:spcPct val="100000"/>
              </a:lnSpc>
              <a:spcBef>
                <a:spcPts val="0"/>
              </a:spcBef>
              <a:spcAft>
                <a:spcPts val="0"/>
              </a:spcAft>
              <a:buSzPts val="1800"/>
              <a:buAutoNum type="arabicPeriod"/>
            </a:pPr>
            <a:endParaRPr/>
          </a:p>
          <a:p>
            <a:pPr marL="0" lvl="0" indent="0" algn="l" rtl="0">
              <a:spcBef>
                <a:spcPts val="0"/>
              </a:spcBef>
              <a:spcAft>
                <a:spcPts val="0"/>
              </a:spcAft>
              <a:buNone/>
            </a:pPr>
            <a:endParaRPr/>
          </a:p>
        </p:txBody>
      </p:sp>
      <p:sp>
        <p:nvSpPr>
          <p:cNvPr id="98" name="Google Shape;98;p14"/>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Instructions for how to brush our teeth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104" name="Google Shape;104;p15"/>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105" name="Google Shape;105;p15"/>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Put toothpaste on toothbrush</a:t>
            </a:r>
            <a:endParaRPr/>
          </a:p>
          <a:p>
            <a:pPr marL="457200" lvl="0" indent="-342900" algn="l" rtl="0">
              <a:spcBef>
                <a:spcPts val="0"/>
              </a:spcBef>
              <a:spcAft>
                <a:spcPts val="0"/>
              </a:spcAft>
              <a:buSzPts val="1800"/>
              <a:buAutoNum type="arabicPeriod"/>
            </a:pPr>
            <a:r>
              <a:rPr lang="en"/>
              <a:t>Put toothbrush in mouth</a:t>
            </a:r>
            <a:endParaRPr/>
          </a:p>
          <a:p>
            <a:pPr marL="457200" lvl="0" indent="-342900" algn="l" rtl="0">
              <a:spcBef>
                <a:spcPts val="0"/>
              </a:spcBef>
              <a:spcAft>
                <a:spcPts val="0"/>
              </a:spcAft>
              <a:buSzPts val="1800"/>
              <a:buAutoNum type="arabicPeriod"/>
            </a:pPr>
            <a:r>
              <a:rPr lang="en"/>
              <a:t>Brush front teeth up and down ×10</a:t>
            </a:r>
            <a:endParaRPr/>
          </a:p>
          <a:p>
            <a:pPr marL="457200" lvl="0" indent="-342900" algn="l" rtl="0">
              <a:spcBef>
                <a:spcPts val="0"/>
              </a:spcBef>
              <a:spcAft>
                <a:spcPts val="0"/>
              </a:spcAft>
              <a:buSzPts val="1800"/>
              <a:buAutoNum type="arabicPeriod"/>
            </a:pPr>
            <a:r>
              <a:rPr lang="en"/>
              <a:t>Brush left lower side forwards and backwards ×20</a:t>
            </a:r>
            <a:endParaRPr/>
          </a:p>
          <a:p>
            <a:pPr marL="457200" lvl="0" indent="-342900" algn="l" rtl="0">
              <a:spcBef>
                <a:spcPts val="0"/>
              </a:spcBef>
              <a:spcAft>
                <a:spcPts val="0"/>
              </a:spcAft>
              <a:buSzPts val="1800"/>
              <a:buAutoNum type="arabicPeriod"/>
            </a:pPr>
            <a:r>
              <a:rPr lang="en"/>
              <a:t>Brush left upper side forwards and backwards ×20</a:t>
            </a:r>
            <a:endParaRPr/>
          </a:p>
          <a:p>
            <a:pPr marL="457200" lvl="0" indent="-342900" algn="l" rtl="0">
              <a:spcBef>
                <a:spcPts val="0"/>
              </a:spcBef>
              <a:spcAft>
                <a:spcPts val="0"/>
              </a:spcAft>
              <a:buSzPts val="1800"/>
              <a:buAutoNum type="arabicPeriod"/>
            </a:pPr>
            <a:r>
              <a:rPr lang="en"/>
              <a:t>Brush right lower side forwards and backwards ×20</a:t>
            </a:r>
            <a:endParaRPr/>
          </a:p>
          <a:p>
            <a:pPr marL="457200" lvl="0" indent="-342900" algn="l" rtl="0">
              <a:spcBef>
                <a:spcPts val="0"/>
              </a:spcBef>
              <a:spcAft>
                <a:spcPts val="0"/>
              </a:spcAft>
              <a:buSzPts val="1800"/>
              <a:buAutoNum type="arabicPeriod"/>
            </a:pPr>
            <a:r>
              <a:rPr lang="en"/>
              <a:t>Brush right upper side forwards and backwards ×20</a:t>
            </a:r>
            <a:endParaRPr/>
          </a:p>
          <a:p>
            <a:pPr marL="457200" lvl="0" indent="-342900" algn="l" rtl="0">
              <a:spcBef>
                <a:spcPts val="0"/>
              </a:spcBef>
              <a:spcAft>
                <a:spcPts val="0"/>
              </a:spcAft>
              <a:buSzPts val="1800"/>
              <a:buAutoNum type="arabicPeriod"/>
            </a:pPr>
            <a:r>
              <a:rPr lang="en"/>
              <a:t>Rinse mouth</a:t>
            </a:r>
            <a:endParaRPr/>
          </a:p>
          <a:p>
            <a:pPr marL="0" lvl="0" indent="0" algn="l" rtl="0">
              <a:spcBef>
                <a:spcPts val="0"/>
              </a:spcBef>
              <a:spcAft>
                <a:spcPts val="0"/>
              </a:spcAft>
              <a:buNone/>
            </a:pPr>
            <a:endParaRPr/>
          </a:p>
        </p:txBody>
      </p:sp>
      <p:sp>
        <p:nvSpPr>
          <p:cNvPr id="106" name="Google Shape;106;p15"/>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Instructions for how to brush our teeth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112" name="Google Shape;112;p1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113" name="Google Shape;113;p16"/>
          <p:cNvSpPr txBox="1">
            <a:spLocks noGrp="1"/>
          </p:cNvSpPr>
          <p:nvPr>
            <p:ph type="body" idx="1"/>
          </p:nvPr>
        </p:nvSpPr>
        <p:spPr>
          <a:xfrm>
            <a:off x="310900" y="1017725"/>
            <a:ext cx="8521200" cy="13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 the patterns on your activity sheet. Put brackets around the part that is repeated and continue the patterns. The first one has been done for you.</a:t>
            </a:r>
            <a:endParaRPr/>
          </a:p>
          <a:p>
            <a:pPr marL="0" lvl="0" indent="0" algn="l" rtl="0">
              <a:spcBef>
                <a:spcPts val="1600"/>
              </a:spcBef>
              <a:spcAft>
                <a:spcPts val="0"/>
              </a:spcAft>
              <a:buNone/>
            </a:pPr>
            <a:r>
              <a:rPr lang="en">
                <a:latin typeface="Courier New"/>
                <a:ea typeface="Courier New"/>
                <a:cs typeface="Courier New"/>
                <a:sym typeface="Courier New"/>
              </a:rPr>
              <a:t> </a:t>
            </a:r>
            <a:r>
              <a:rPr lang="en">
                <a:latin typeface="Roboto Mono"/>
                <a:ea typeface="Roboto Mono"/>
                <a:cs typeface="Roboto Mono"/>
                <a:sym typeface="Roboto Mono"/>
              </a:rPr>
              <a:t>2  4  6  8  2  4  6  8  2  4  6  8  _  _  _  _</a:t>
            </a:r>
            <a:endParaRPr>
              <a:latin typeface="Roboto Mono"/>
              <a:ea typeface="Roboto Mono"/>
              <a:cs typeface="Roboto Mono"/>
              <a:sym typeface="Roboto Mono"/>
            </a:endParaRPr>
          </a:p>
        </p:txBody>
      </p:sp>
      <p:sp>
        <p:nvSpPr>
          <p:cNvPr id="114" name="Google Shape;114;p1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Repeating patterns</a:t>
            </a:r>
            <a:endParaRPr/>
          </a:p>
        </p:txBody>
      </p:sp>
      <p:sp>
        <p:nvSpPr>
          <p:cNvPr id="115" name="Google Shape;115;p16"/>
          <p:cNvSpPr txBox="1">
            <a:spLocks noGrp="1"/>
          </p:cNvSpPr>
          <p:nvPr>
            <p:ph type="body" idx="1"/>
          </p:nvPr>
        </p:nvSpPr>
        <p:spPr>
          <a:xfrm>
            <a:off x="310900" y="2398025"/>
            <a:ext cx="8521200" cy="57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Mono"/>
                <a:ea typeface="Roboto Mono"/>
                <a:cs typeface="Roboto Mono"/>
                <a:sym typeface="Roboto Mono"/>
              </a:rPr>
              <a:t>(</a:t>
            </a:r>
            <a:r>
              <a:rPr lang="en">
                <a:latin typeface="Roboto Mono"/>
                <a:ea typeface="Roboto Mono"/>
                <a:cs typeface="Roboto Mono"/>
                <a:sym typeface="Roboto Mono"/>
              </a:rPr>
              <a:t>2  4  6  8</a:t>
            </a:r>
            <a:r>
              <a:rPr lang="en" b="1">
                <a:latin typeface="Roboto Mono"/>
                <a:ea typeface="Roboto Mono"/>
                <a:cs typeface="Roboto Mono"/>
                <a:sym typeface="Roboto Mono"/>
              </a:rPr>
              <a:t>)(</a:t>
            </a:r>
            <a:r>
              <a:rPr lang="en">
                <a:latin typeface="Roboto Mono"/>
                <a:ea typeface="Roboto Mono"/>
                <a:cs typeface="Roboto Mono"/>
                <a:sym typeface="Roboto Mono"/>
              </a:rPr>
              <a:t>2  4  6  8</a:t>
            </a:r>
            <a:r>
              <a:rPr lang="en" b="1">
                <a:latin typeface="Roboto Mono"/>
                <a:ea typeface="Roboto Mono"/>
                <a:cs typeface="Roboto Mono"/>
                <a:sym typeface="Roboto Mono"/>
              </a:rPr>
              <a:t>)(</a:t>
            </a:r>
            <a:r>
              <a:rPr lang="en">
                <a:latin typeface="Roboto Mono"/>
                <a:ea typeface="Roboto Mono"/>
                <a:cs typeface="Roboto Mono"/>
                <a:sym typeface="Roboto Mono"/>
              </a:rPr>
              <a:t>2  4  6  8</a:t>
            </a:r>
            <a:r>
              <a:rPr lang="en" b="1">
                <a:latin typeface="Roboto Mono"/>
                <a:ea typeface="Roboto Mono"/>
                <a:cs typeface="Roboto Mono"/>
                <a:sym typeface="Roboto Mono"/>
              </a:rPr>
              <a:t>)(</a:t>
            </a:r>
            <a:r>
              <a:rPr lang="en" b="1" u="sng">
                <a:latin typeface="Roboto Mono"/>
                <a:ea typeface="Roboto Mono"/>
                <a:cs typeface="Roboto Mono"/>
                <a:sym typeface="Roboto Mono"/>
              </a:rPr>
              <a:t>2</a:t>
            </a:r>
            <a:r>
              <a:rPr lang="en" b="1">
                <a:latin typeface="Roboto Mono"/>
                <a:ea typeface="Roboto Mono"/>
                <a:cs typeface="Roboto Mono"/>
                <a:sym typeface="Roboto Mono"/>
              </a:rPr>
              <a:t>  </a:t>
            </a:r>
            <a:r>
              <a:rPr lang="en" b="1" u="sng">
                <a:latin typeface="Roboto Mono"/>
                <a:ea typeface="Roboto Mono"/>
                <a:cs typeface="Roboto Mono"/>
                <a:sym typeface="Roboto Mono"/>
              </a:rPr>
              <a:t>4</a:t>
            </a:r>
            <a:r>
              <a:rPr lang="en" b="1">
                <a:latin typeface="Roboto Mono"/>
                <a:ea typeface="Roboto Mono"/>
                <a:cs typeface="Roboto Mono"/>
                <a:sym typeface="Roboto Mono"/>
              </a:rPr>
              <a:t>  </a:t>
            </a:r>
            <a:r>
              <a:rPr lang="en" b="1" u="sng">
                <a:latin typeface="Roboto Mono"/>
                <a:ea typeface="Roboto Mono"/>
                <a:cs typeface="Roboto Mono"/>
                <a:sym typeface="Roboto Mono"/>
              </a:rPr>
              <a:t>6</a:t>
            </a:r>
            <a:r>
              <a:rPr lang="en" b="1">
                <a:latin typeface="Roboto Mono"/>
                <a:ea typeface="Roboto Mono"/>
                <a:cs typeface="Roboto Mono"/>
                <a:sym typeface="Roboto Mono"/>
              </a:rPr>
              <a:t>  </a:t>
            </a:r>
            <a:r>
              <a:rPr lang="en" b="1" u="sng">
                <a:latin typeface="Roboto Mono"/>
                <a:ea typeface="Roboto Mono"/>
                <a:cs typeface="Roboto Mono"/>
                <a:sym typeface="Roboto Mono"/>
              </a:rPr>
              <a:t>8</a:t>
            </a:r>
            <a:r>
              <a:rPr lang="en" b="1">
                <a:latin typeface="Roboto Mono"/>
                <a:ea typeface="Roboto Mono"/>
                <a:cs typeface="Roboto Mono"/>
                <a:sym typeface="Roboto Mono"/>
              </a:rPr>
              <a:t>)</a:t>
            </a:r>
            <a:endParaRPr b="1">
              <a:latin typeface="Roboto Mono"/>
              <a:ea typeface="Roboto Mono"/>
              <a:cs typeface="Roboto Mono"/>
              <a:sym typeface="Roboto Mono"/>
            </a:endParaRPr>
          </a:p>
          <a:p>
            <a:pPr marL="0" lvl="0" indent="0" algn="l" rtl="0">
              <a:spcBef>
                <a:spcPts val="0"/>
              </a:spcBef>
              <a:spcAft>
                <a:spcPts val="0"/>
              </a:spcAft>
              <a:buNone/>
            </a:pPr>
            <a:endParaRPr b="1">
              <a:latin typeface="Courier New"/>
              <a:ea typeface="Courier New"/>
              <a:cs typeface="Courier New"/>
              <a:sym typeface="Courier New"/>
            </a:endParaRPr>
          </a:p>
          <a:p>
            <a:pPr marL="0" lvl="0" indent="0" algn="l" rtl="0">
              <a:spcBef>
                <a:spcPts val="0"/>
              </a:spcBef>
              <a:spcAft>
                <a:spcPts val="0"/>
              </a:spcAft>
              <a:buNone/>
            </a:pPr>
            <a:r>
              <a:rPr lang="en"/>
              <a:t>How many times is it repeated in total?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9"/>
        <p:cNvGrpSpPr/>
        <p:nvPr/>
      </p:nvGrpSpPr>
      <p:grpSpPr>
        <a:xfrm>
          <a:off x="0" y="0"/>
          <a:ext cx="0" cy="0"/>
          <a:chOff x="0" y="0"/>
          <a:chExt cx="0" cy="0"/>
        </a:xfrm>
      </p:grpSpPr>
      <p:sp>
        <p:nvSpPr>
          <p:cNvPr id="120" name="Google Shape;120;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121" name="Google Shape;121;p17"/>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122" name="Google Shape;122;p17"/>
          <p:cNvSpPr txBox="1">
            <a:spLocks noGrp="1"/>
          </p:cNvSpPr>
          <p:nvPr>
            <p:ph type="body" idx="1"/>
          </p:nvPr>
        </p:nvSpPr>
        <p:spPr>
          <a:xfrm>
            <a:off x="310900" y="1017725"/>
            <a:ext cx="8521200" cy="13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Define the term ‘repeat’, based on the activity that you have just completed.</a:t>
            </a:r>
            <a:endParaRPr/>
          </a:p>
          <a:p>
            <a:pPr marL="0" lvl="0" indent="0" algn="l" rtl="0">
              <a:spcBef>
                <a:spcPts val="0"/>
              </a:spcBef>
              <a:spcAft>
                <a:spcPts val="0"/>
              </a:spcAft>
              <a:buNone/>
            </a:pPr>
            <a:r>
              <a:rPr lang="en"/>
              <a:t>Think, write, pair, share.</a:t>
            </a:r>
            <a:endParaRPr>
              <a:latin typeface="Courier New"/>
              <a:ea typeface="Courier New"/>
              <a:cs typeface="Courier New"/>
              <a:sym typeface="Courier New"/>
            </a:endParaRPr>
          </a:p>
        </p:txBody>
      </p:sp>
      <p:sp>
        <p:nvSpPr>
          <p:cNvPr id="123" name="Google Shape;123;p17"/>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does ‘repeat’ mean?</a:t>
            </a:r>
            <a:endParaRPr/>
          </a:p>
        </p:txBody>
      </p:sp>
      <p:sp>
        <p:nvSpPr>
          <p:cNvPr id="124" name="Google Shape;124;p17"/>
          <p:cNvSpPr txBox="1"/>
          <p:nvPr/>
        </p:nvSpPr>
        <p:spPr>
          <a:xfrm>
            <a:off x="2589400" y="3377075"/>
            <a:ext cx="3964200" cy="1167900"/>
          </a:xfrm>
          <a:prstGeom prst="rect">
            <a:avLst/>
          </a:prstGeom>
          <a:solidFill>
            <a:srgbClr val="4949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latin typeface="Quicksand"/>
                <a:ea typeface="Quicksand"/>
                <a:cs typeface="Quicksand"/>
                <a:sym typeface="Quicksand"/>
              </a:rPr>
              <a:t>Repeat means ‘to do or say something again’.</a:t>
            </a:r>
            <a:endParaRPr sz="1600">
              <a:solidFill>
                <a:srgbClr val="FFFFFF"/>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1300</Words>
  <Application>Microsoft Office PowerPoint</Application>
  <PresentationFormat>On-screen Show (16:9)</PresentationFormat>
  <Paragraphs>208</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Quicksand</vt:lpstr>
      <vt:lpstr>Courier New</vt:lpstr>
      <vt:lpstr>Quicksand Light</vt:lpstr>
      <vt:lpstr>Roboto Mono</vt:lpstr>
      <vt:lpstr>Arial</vt:lpstr>
      <vt:lpstr>NCCE Slides</vt:lpstr>
      <vt:lpstr>Lesson 3: Patterns and repeats</vt:lpstr>
      <vt:lpstr>Lesson 3: Patterns and repeats</vt:lpstr>
      <vt:lpstr>What comes next in this pattern?</vt:lpstr>
      <vt:lpstr>Look at the pattern of black keys. What comes next?</vt:lpstr>
      <vt:lpstr>What is being repeated in this action?</vt:lpstr>
      <vt:lpstr>Instructions for how to brush our teeth</vt:lpstr>
      <vt:lpstr>Instructions for how to brush our teeth</vt:lpstr>
      <vt:lpstr>Repeating patterns</vt:lpstr>
      <vt:lpstr>What does ‘repeat’ mean?</vt:lpstr>
      <vt:lpstr>Writing algorithms for squares as a list</vt:lpstr>
      <vt:lpstr>Writing algorithms for squares</vt:lpstr>
      <vt:lpstr>Programming in Logo to draw a square</vt:lpstr>
      <vt:lpstr>Using the repeat command in a count-controlled loop</vt:lpstr>
      <vt:lpstr>Writing it as an algorithm</vt:lpstr>
      <vt:lpstr>Using the repeat command in a count-controlled loop</vt:lpstr>
      <vt:lpstr>Using the repeat command</vt:lpstr>
      <vt:lpstr>Using the repeat command</vt:lpstr>
      <vt:lpstr>Creating smaller or larger squares</vt:lpstr>
      <vt:lpstr>Repetition</vt:lpstr>
      <vt:lpstr>Repetition</vt:lpstr>
      <vt:lpstr>PowerPoint Presentation</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Patterns and repeats</dc:title>
  <dc:creator>David Cash</dc:creator>
  <cp:lastModifiedBy>David Cash</cp:lastModifiedBy>
  <cp:revision>1</cp:revision>
  <dcterms:modified xsi:type="dcterms:W3CDTF">2021-01-22T08:09:46Z</dcterms:modified>
</cp:coreProperties>
</file>